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emf" ContentType="image/x-emf"/>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handoutMasterIdLst>
    <p:handoutMasterId r:id="rId20"/>
  </p:handoutMasterIdLst>
  <p:sldIdLst>
    <p:sldId id="365" r:id="rId3"/>
    <p:sldId id="364" r:id="rId4"/>
    <p:sldId id="366" r:id="rId5"/>
    <p:sldId id="373" r:id="rId6"/>
    <p:sldId id="375" r:id="rId7"/>
    <p:sldId id="370" r:id="rId8"/>
    <p:sldId id="379" r:id="rId9"/>
    <p:sldId id="380" r:id="rId10"/>
    <p:sldId id="381" r:id="rId11"/>
    <p:sldId id="369" r:id="rId12"/>
    <p:sldId id="382" r:id="rId13"/>
    <p:sldId id="376" r:id="rId14"/>
    <p:sldId id="383" r:id="rId15"/>
    <p:sldId id="1779" r:id="rId16"/>
    <p:sldId id="1780" r:id="rId17"/>
    <p:sldId id="377"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404040"/>
    <a:srgbClr val="E6E6E6"/>
    <a:srgbClr val="181717"/>
    <a:srgbClr val="B1060F"/>
    <a:srgbClr val="E20000"/>
    <a:srgbClr val="FF0000"/>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326" autoAdjust="0"/>
    <p:restoredTop sz="93076" autoAdjust="0"/>
  </p:normalViewPr>
  <p:slideViewPr>
    <p:cSldViewPr snapToGrid="0">
      <p:cViewPr varScale="1">
        <p:scale>
          <a:sx n="77" d="100"/>
          <a:sy n="77" d="100"/>
        </p:scale>
        <p:origin x="1354" y="62"/>
      </p:cViewPr>
      <p:guideLst/>
    </p:cSldViewPr>
  </p:slideViewPr>
  <p:notesTextViewPr>
    <p:cViewPr>
      <p:scale>
        <a:sx n="100" d="100"/>
        <a:sy n="100"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4" Type="http://schemas.openxmlformats.org/officeDocument/2006/relationships/commentAuthors" Target="commentAuthors.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handoutMaster" Target="handoutMasters/handoutMaster1.xml"/><Relationship Id="rId2" Type="http://schemas.openxmlformats.org/officeDocument/2006/relationships/theme" Target="theme/theme1.xml"/><Relationship Id="rId19" Type="http://schemas.openxmlformats.org/officeDocument/2006/relationships/notesMaster" Target="notesMasters/notesMaster1.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endParaRPr lang="en-US" dirty="0">
              <a:solidFill>
                <a:schemeClr val="bg1"/>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2.png"/><Relationship Id="rId13" Type="http://schemas.openxmlformats.org/officeDocument/2006/relationships/hyperlink" Target="https://slidesgratis.com/" TargetMode="External"/><Relationship Id="rId12" Type="http://schemas.openxmlformats.org/officeDocument/2006/relationships/image" Target="../media/image1.png"/><Relationship Id="rId11" Type="http://schemas.openxmlformats.org/officeDocument/2006/relationships/hyperlink" Target="http://shopping.ppthemes.com/" TargetMode="External"/><Relationship Id="rId10" Type="http://schemas.openxmlformats.org/officeDocument/2006/relationships/hyperlink" Target="http://ppthemes.com/" TargetMode="Externa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0"/>
              </a:rPr>
              <a:t>http://ppthemes.com/</a:t>
            </a:r>
            <a:endParaRPr lang="en-US" dirty="0">
              <a:solidFill>
                <a:schemeClr val="bg1"/>
              </a:solidFill>
            </a:endParaRPr>
          </a:p>
          <a:p>
            <a:r>
              <a:rPr lang="en-US" dirty="0">
                <a:solidFill>
                  <a:schemeClr val="bg1"/>
                </a:solidFill>
                <a:hlinkClick r:id="rId11"/>
              </a:rPr>
              <a:t>http://shopping.ppthemes.com/</a:t>
            </a:r>
            <a:r>
              <a:rPr lang="en-US" dirty="0">
                <a:solidFill>
                  <a:schemeClr val="bg1"/>
                </a:solidFill>
              </a:rPr>
              <a:t> </a:t>
            </a:r>
            <a:endParaRPr lang="en-US" dirty="0">
              <a:solidFill>
                <a:schemeClr val="bg1"/>
              </a:solidFill>
            </a:endParaRPr>
          </a:p>
        </p:txBody>
      </p:sp>
      <p:pic>
        <p:nvPicPr>
          <p:cNvPr id="4" name="Imagen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3"/>
              </a:rPr>
              <a:t>https://slidesgratis.com/</a:t>
            </a:r>
            <a:r>
              <a:rPr lang="en-US" dirty="0">
                <a:solidFill>
                  <a:schemeClr val="bg1"/>
                </a:solidFill>
              </a:rPr>
              <a:t> </a:t>
            </a:r>
            <a:endParaRPr lang="en-US" dirty="0">
              <a:solidFill>
                <a:schemeClr val="bg1"/>
              </a:solidFill>
            </a:endParaRPr>
          </a:p>
        </p:txBody>
      </p:sp>
      <p:pic>
        <p:nvPicPr>
          <p:cNvPr id="6" name="Imagen 13"/>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
        <p:nvSpPr>
          <p:cNvPr id="8" name="Rectángulo 9"/>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0"/>
              </a:rPr>
              <a:t>http://ppthemes.com/</a:t>
            </a:r>
            <a:endParaRPr lang="en-US" dirty="0">
              <a:solidFill>
                <a:schemeClr val="bg1"/>
              </a:solidFill>
            </a:endParaRPr>
          </a:p>
          <a:p>
            <a:r>
              <a:rPr lang="en-US" dirty="0">
                <a:solidFill>
                  <a:schemeClr val="bg1"/>
                </a:solidFill>
                <a:hlinkClick r:id="rId11"/>
              </a:rPr>
              <a:t>http://pptbundle.com/</a:t>
            </a:r>
            <a:r>
              <a:rPr lang="en-US" dirty="0">
                <a:solidFill>
                  <a:schemeClr val="bg1"/>
                </a:solidFill>
              </a:rPr>
              <a:t> </a:t>
            </a:r>
            <a:endParaRPr lang="en-US" dirty="0">
              <a:solidFill>
                <a:schemeClr val="bg1"/>
              </a:solidFill>
            </a:endParaRPr>
          </a:p>
        </p:txBody>
      </p:sp>
      <p:pic>
        <p:nvPicPr>
          <p:cNvPr id="10" name="Imagen 15"/>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3"/>
              </a:rPr>
              <a:t>https://slidesgratis.com/</a:t>
            </a:r>
            <a:r>
              <a:rPr lang="en-US" dirty="0">
                <a:solidFill>
                  <a:schemeClr val="bg1"/>
                </a:solidFill>
              </a:rPr>
              <a:t> </a:t>
            </a:r>
            <a:endParaRPr lang="en-US" dirty="0">
              <a:solidFill>
                <a:schemeClr val="bg1"/>
              </a:solidFill>
            </a:endParaRPr>
          </a:p>
        </p:txBody>
      </p:sp>
      <p:pic>
        <p:nvPicPr>
          <p:cNvPr id="12" name="Imagen 17"/>
          <p:cNvPicPr>
            <a:picLocks noChangeAspect="1"/>
          </p:cNvPicPr>
          <p:nvPr userDrawn="1"/>
        </p:nvPicPr>
        <p:blipFill rotWithShape="1">
          <a:blip r:embed="rId14" cstate="print">
            <a:extLst>
              <a:ext uri="{28A0092B-C50C-407E-A947-70E740481C1C}">
                <a14:useLocalDpi xmlns:a14="http://schemas.microsoft.com/office/drawing/2010/main" val="0"/>
              </a:ext>
            </a:extLst>
          </a:blip>
          <a:srcRect t="26389" r="12615" b="30833"/>
          <a:stretch>
            <a:fillRect/>
          </a:stretch>
        </p:blipFill>
        <p:spPr>
          <a:xfrm>
            <a:off x="321364" y="-974539"/>
            <a:ext cx="1337946" cy="65497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4.png"/><Relationship Id="rId3" Type="http://schemas.microsoft.com/office/2007/relationships/media" Target="../media/media1.mp3"/><Relationship Id="rId2" Type="http://schemas.openxmlformats.org/officeDocument/2006/relationships/audio" Target="NULL" TargetMode="External"/><Relationship Id="rId1" Type="http://schemas.openxmlformats.org/officeDocument/2006/relationships/image" Target="../media/image3.GIF"/></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9.jpeg"/><Relationship Id="rId2" Type="http://schemas.openxmlformats.org/officeDocument/2006/relationships/image" Target="../media/image24.emf"/><Relationship Id="rId1" Type="http://schemas.openxmlformats.org/officeDocument/2006/relationships/image" Target="../media/image23.jpe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themeOverride" Target="../theme/themeOverride1.xml"/><Relationship Id="rId2" Type="http://schemas.openxmlformats.org/officeDocument/2006/relationships/image" Target="../media/image9.jpeg"/><Relationship Id="rId1" Type="http://schemas.openxmlformats.org/officeDocument/2006/relationships/image" Target="../media/image27.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4.png"/><Relationship Id="rId2" Type="http://schemas.microsoft.com/office/2007/relationships/media" Target="../media/media1.mp3"/><Relationship Id="rId1" Type="http://schemas.openxmlformats.org/officeDocument/2006/relationships/audio" Target="NULL" TargetMode="Externa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11.wdp"/><Relationship Id="rId2" Type="http://schemas.openxmlformats.org/officeDocument/2006/relationships/image" Target="../media/image10.png"/><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pic>
        <p:nvPicPr>
          <p:cNvPr id="6" name="yt1s.com - Netflix New Logo Animation 2019.mp3">
            <a:hlinkClick r:id="" action="ppaction://media"/>
          </p:cNvPr>
          <p:cNvPicPr>
            <a:picLocks noChangeAspect="1"/>
          </p:cNvPicPr>
          <p:nvPr>
            <a:audioFile r:link="rId2"/>
            <p:extLst>
              <p:ext uri="{DAA4B4D4-6D71-4841-9C94-3DE7FCFB9230}">
                <p14:media xmlns:p14="http://schemas.microsoft.com/office/powerpoint/2010/main" r:embed="rId3">
                  <p14:trim st="306.041687" end="1786.889038"/>
                  <p14:fade out="1500.000000"/>
                </p14:media>
              </p:ext>
            </p:extLst>
          </p:nvPr>
        </p:nvPicPr>
        <p:blipFill>
          <a:blip r:embed="rId4"/>
          <a:stretch>
            <a:fillRect/>
          </a:stretch>
        </p:blipFill>
        <p:spPr>
          <a:xfrm>
            <a:off x="12690232" y="6019800"/>
            <a:ext cx="609600" cy="609600"/>
          </a:xfrm>
          <a:prstGeom prst="rect">
            <a:avLst/>
          </a:prstGeom>
        </p:spPr>
      </p:pic>
    </p:spTree>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p:cNvPicPr>
            <a:picLocks noGrp="1" noChangeAspect="1"/>
          </p:cNvPicPr>
          <p:nvPr>
            <p:ph type="pic" sz="quarter" idx="10"/>
          </p:nvPr>
        </p:nvPicPr>
        <p:blipFill>
          <a:blip r:embed="rId1" cstate="print">
            <a:extLst>
              <a:ext uri="{28A0092B-C50C-407E-A947-70E740481C1C}">
                <a14:useLocalDpi xmlns:a14="http://schemas.microsoft.com/office/drawing/2010/main" val="0"/>
              </a:ext>
            </a:extLst>
          </a:blip>
          <a:srcRect t="16706" b="16706"/>
          <a:stretch>
            <a:fillRect/>
          </a:stretch>
        </p:blipFill>
        <p:spPr>
          <a:xfrm flipH="1">
            <a:off x="0" y="1040872"/>
            <a:ext cx="12192000" cy="5419725"/>
          </a:xfrm>
        </p:spPr>
      </p:pic>
      <p:sp>
        <p:nvSpPr>
          <p:cNvPr id="41" name="Bottom Gradient"/>
          <p:cNvSpPr/>
          <p:nvPr/>
        </p:nvSpPr>
        <p:spPr>
          <a:xfrm rot="5400000">
            <a:off x="3368785" y="-2356726"/>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55326" y="1305317"/>
            <a:ext cx="7744404" cy="3982302"/>
            <a:chOff x="455326" y="2050742"/>
            <a:chExt cx="7744404" cy="3561425"/>
          </a:xfrm>
        </p:grpSpPr>
        <p:grpSp>
          <p:nvGrpSpPr>
            <p:cNvPr id="14" name="Grupo 13"/>
            <p:cNvGrpSpPr/>
            <p:nvPr/>
          </p:nvGrpSpPr>
          <p:grpSpPr>
            <a:xfrm>
              <a:off x="455326" y="2050742"/>
              <a:ext cx="7744404" cy="3561425"/>
              <a:chOff x="455326" y="2050742"/>
              <a:chExt cx="7744404" cy="3561425"/>
            </a:xfrm>
          </p:grpSpPr>
          <p:grpSp>
            <p:nvGrpSpPr>
              <p:cNvPr id="6" name="Grupo 5"/>
              <p:cNvGrpSpPr/>
              <p:nvPr/>
            </p:nvGrpSpPr>
            <p:grpSpPr>
              <a:xfrm>
                <a:off x="455326" y="2050742"/>
                <a:ext cx="7744404" cy="3237700"/>
                <a:chOff x="375427" y="2379216"/>
                <a:chExt cx="7744404" cy="3237700"/>
              </a:xfrm>
            </p:grpSpPr>
            <p:sp>
              <p:nvSpPr>
                <p:cNvPr id="12" name="TextBox 3"/>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Model Building</a:t>
                  </a:r>
                  <a:endParaRPr lang="en-US" sz="3600" dirty="0">
                    <a:solidFill>
                      <a:schemeClr val="bg1"/>
                    </a:solidFill>
                    <a:latin typeface="Helvetica" pitchFamily="34" charset="0"/>
                    <a:cs typeface="Helvetica" pitchFamily="34" charset="0"/>
                  </a:endParaRPr>
                </a:p>
              </p:txBody>
            </p:sp>
            <p:sp>
              <p:nvSpPr>
                <p:cNvPr id="28" name="TextBox 47"/>
                <p:cNvSpPr txBox="1"/>
                <p:nvPr/>
              </p:nvSpPr>
              <p:spPr>
                <a:xfrm>
                  <a:off x="375427" y="4231921"/>
                  <a:ext cx="5430569" cy="1384995"/>
                </a:xfrm>
                <a:prstGeom prst="rect">
                  <a:avLst/>
                </a:prstGeom>
                <a:noFill/>
              </p:spPr>
              <p:txBody>
                <a:bodyPr wrap="square" rtlCol="0">
                  <a:spAutoFit/>
                </a:bodyPr>
                <a:lstStyle/>
                <a:p>
                  <a:br>
                    <a:rPr lang="en-US" sz="1400" dirty="0"/>
                  </a:br>
                  <a:r>
                    <a:rPr lang="en-US" sz="1400" dirty="0">
                      <a:solidFill>
                        <a:schemeClr val="bg1"/>
                      </a:solidFill>
                      <a:latin typeface="Arial" panose="020B0604020202020204" pitchFamily="34" charset="0"/>
                      <a:cs typeface="Arial" panose="020B0604020202020204" pitchFamily="34" charset="0"/>
                    </a:rPr>
                    <a:t>For building the model, we're creating a smart system that learns from what you watch and enjoy on Netflix. It'll notice the kind of shows and movies you love and find others just like them. This way, Netflix can recommend the perfect match for your next binge-watching session, keeping your watchlist exciting and fresh.</a:t>
                  </a:r>
                  <a:endParaRPr lang="en-US" sz="1400" dirty="0">
                    <a:solidFill>
                      <a:schemeClr val="bg1"/>
                    </a:solidFill>
                    <a:latin typeface="Arial" panose="020B0604020202020204" pitchFamily="34" charset="0"/>
                    <a:cs typeface="Arial" panose="020B0604020202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879542"/>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4" name="Rectángulo 3"/>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33" name="CuadroTexto 3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7" name="Rectángulo redondeado 6"/>
              <p:cNvSpPr/>
              <p:nvPr/>
            </p:nvSpPr>
            <p:spPr>
              <a:xfrm>
                <a:off x="497151" y="53181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sp>
            <p:nvSpPr>
              <p:cNvPr id="8" name="Elipse 7"/>
              <p:cNvSpPr/>
              <p:nvPr/>
            </p:nvSpPr>
            <p:spPr>
              <a:xfrm>
                <a:off x="1843781" y="520231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a:r>
                <a:endParaRPr lang="en-US" sz="2400" dirty="0"/>
              </a:p>
            </p:txBody>
          </p:sp>
          <p:sp>
            <p:nvSpPr>
              <p:cNvPr id="34" name="Elipse 33"/>
              <p:cNvSpPr/>
              <p:nvPr/>
            </p:nvSpPr>
            <p:spPr>
              <a:xfrm>
                <a:off x="2350640" y="520379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50834" y="5264459"/>
                <a:ext cx="257161" cy="257161"/>
              </a:xfrm>
              <a:prstGeom prst="rect">
                <a:avLst/>
              </a:prstGeom>
            </p:spPr>
          </p:pic>
        </p:grpSp>
        <p:sp>
          <p:nvSpPr>
            <p:cNvPr id="31" name="Freeform 7"/>
            <p:cNvSpPr/>
            <p:nvPr/>
          </p:nvSpPr>
          <p:spPr bwMode="auto">
            <a:xfrm>
              <a:off x="628651" y="53530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 name="CuadroTexto 1"/>
            <p:cNvSpPr txBox="1"/>
            <p:nvPr/>
          </p:nvSpPr>
          <p:spPr>
            <a:xfrm>
              <a:off x="708025" y="531495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5"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7"/>
          <p:cNvSpPr txBox="1"/>
          <p:nvPr/>
        </p:nvSpPr>
        <p:spPr>
          <a:xfrm>
            <a:off x="954157" y="5823144"/>
            <a:ext cx="4731025" cy="1198880"/>
          </a:xfrm>
          <a:prstGeom prst="rect">
            <a:avLst/>
          </a:prstGeom>
          <a:noFill/>
        </p:spPr>
        <p:txBody>
          <a:bodyPr wrap="square" rtlCol="0">
            <a:spAutoFit/>
          </a:bodyPr>
          <a:lstStyle/>
          <a:p>
            <a:pPr algn="ctr"/>
            <a:r>
              <a:rPr lang="en-US" sz="1200" dirty="0">
                <a:solidFill>
                  <a:srgbClr val="ECECEC"/>
                </a:solidFill>
                <a:latin typeface="Söhne"/>
              </a:rPr>
              <a:t>A</a:t>
            </a:r>
            <a:r>
              <a:rPr lang="en-US" sz="1200" b="0" i="0" dirty="0">
                <a:solidFill>
                  <a:srgbClr val="ECECEC"/>
                </a:solidFill>
                <a:effectLst/>
                <a:latin typeface="Söhne"/>
              </a:rPr>
              <a:t> line graph representing the "Elbow Method," which is used to determine the optimal number of clusters for K-means clustering; the curve suggests a potential elbow point at around 5 clusters.</a:t>
            </a:r>
            <a:endParaRPr lang="en-US" sz="1200" b="0" i="0" dirty="0">
              <a:solidFill>
                <a:srgbClr val="ECECEC"/>
              </a:solidFill>
              <a:effectLst/>
              <a:latin typeface="Söhne"/>
            </a:endParaRPr>
          </a:p>
          <a:p>
            <a:br>
              <a:rPr lang="en-US" sz="1200" dirty="0"/>
            </a:b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5130" y="1400248"/>
            <a:ext cx="5009530" cy="429013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47"/>
          <p:cNvSpPr txBox="1"/>
          <p:nvPr/>
        </p:nvSpPr>
        <p:spPr>
          <a:xfrm>
            <a:off x="6370984" y="5823143"/>
            <a:ext cx="5282854" cy="1015663"/>
          </a:xfrm>
          <a:prstGeom prst="rect">
            <a:avLst/>
          </a:prstGeom>
          <a:noFill/>
        </p:spPr>
        <p:txBody>
          <a:bodyPr wrap="square" rtlCol="0">
            <a:spAutoFit/>
          </a:bodyPr>
          <a:lstStyle/>
          <a:p>
            <a:pPr algn="ctr"/>
            <a:r>
              <a:rPr lang="en-US" sz="1200" dirty="0">
                <a:solidFill>
                  <a:srgbClr val="ECECEC"/>
                </a:solidFill>
                <a:latin typeface="Söhne"/>
              </a:rPr>
              <a:t>A</a:t>
            </a:r>
            <a:r>
              <a:rPr lang="en-US" sz="1200" b="0" i="0" dirty="0">
                <a:solidFill>
                  <a:srgbClr val="ECECEC"/>
                </a:solidFill>
                <a:effectLst/>
                <a:latin typeface="Söhne"/>
              </a:rPr>
              <a:t> scatter plot labeled "K-Prototypes Clustering," displaying data points in five distinct clusters, visualized with different colors, plotted against two components derived from </a:t>
            </a:r>
            <a:r>
              <a:rPr lang="en-US" sz="1200" b="0" i="0" dirty="0" err="1">
                <a:solidFill>
                  <a:srgbClr val="ECECEC"/>
                </a:solidFill>
                <a:effectLst/>
                <a:latin typeface="Söhne"/>
              </a:rPr>
              <a:t>TruncatedSVD</a:t>
            </a:r>
            <a:r>
              <a:rPr lang="en-US" sz="1200" b="0" i="0" dirty="0">
                <a:solidFill>
                  <a:srgbClr val="ECECEC"/>
                </a:solidFill>
                <a:effectLst/>
                <a:latin typeface="Söhne"/>
              </a:rPr>
              <a:t>.</a:t>
            </a:r>
            <a:endParaRPr lang="en-US" sz="1200" b="0" i="0" dirty="0">
              <a:solidFill>
                <a:srgbClr val="ECECEC"/>
              </a:solidFill>
              <a:effectLst/>
              <a:latin typeface="Söhne"/>
            </a:endParaRPr>
          </a:p>
          <a:p>
            <a:br>
              <a:rPr lang="en-US" sz="1200" dirty="0"/>
            </a:br>
            <a:endParaRPr lang="en-US" sz="1200" dirty="0">
              <a:solidFill>
                <a:schemeClr val="bg1"/>
              </a:solidFill>
              <a:latin typeface="Arial" panose="020B0604020202020204" pitchFamily="34" charset="0"/>
              <a:cs typeface="Arial" panose="020B0604020202020204" pitchFamily="34" charset="0"/>
            </a:endParaRPr>
          </a:p>
        </p:txBody>
      </p:sp>
      <p:pic>
        <p:nvPicPr>
          <p:cNvPr id="2" name="Picture 1"/>
          <p:cNvPicPr>
            <a:picLocks noChangeAspect="1"/>
          </p:cNvPicPr>
          <p:nvPr/>
        </p:nvPicPr>
        <p:blipFill>
          <a:blip r:embed="rId3"/>
          <a:stretch>
            <a:fillRect/>
          </a:stretch>
        </p:blipFill>
        <p:spPr>
          <a:xfrm>
            <a:off x="6305136" y="1400248"/>
            <a:ext cx="5348701" cy="43053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Marcador de posición de imagen 14"/>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6677" b="16677"/>
          <a:stretch>
            <a:fillRect/>
          </a:stretch>
        </p:blipFill>
        <p:spPr/>
      </p:pic>
      <p:sp>
        <p:nvSpPr>
          <p:cNvPr id="41" name="Bottom Gradient"/>
          <p:cNvSpPr/>
          <p:nvPr/>
        </p:nvSpPr>
        <p:spPr>
          <a:xfrm rot="5400000">
            <a:off x="3368786" y="-2344027"/>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upo 34"/>
          <p:cNvGrpSpPr/>
          <p:nvPr/>
        </p:nvGrpSpPr>
        <p:grpSpPr>
          <a:xfrm>
            <a:off x="395692" y="1479242"/>
            <a:ext cx="7804038" cy="4252586"/>
            <a:chOff x="395692" y="2050742"/>
            <a:chExt cx="7804038" cy="2971560"/>
          </a:xfrm>
        </p:grpSpPr>
        <p:grpSp>
          <p:nvGrpSpPr>
            <p:cNvPr id="14" name="Grupo 13"/>
            <p:cNvGrpSpPr/>
            <p:nvPr/>
          </p:nvGrpSpPr>
          <p:grpSpPr>
            <a:xfrm>
              <a:off x="395692" y="2050742"/>
              <a:ext cx="7804038" cy="2909779"/>
              <a:chOff x="395692" y="2050742"/>
              <a:chExt cx="7804038" cy="2909779"/>
            </a:xfrm>
          </p:grpSpPr>
          <p:grpSp>
            <p:nvGrpSpPr>
              <p:cNvPr id="6" name="Grupo 5"/>
              <p:cNvGrpSpPr/>
              <p:nvPr/>
            </p:nvGrpSpPr>
            <p:grpSpPr>
              <a:xfrm>
                <a:off x="395692" y="2050742"/>
                <a:ext cx="7804038" cy="2696632"/>
                <a:chOff x="315793" y="2379216"/>
                <a:chExt cx="7804038" cy="2696632"/>
              </a:xfrm>
            </p:grpSpPr>
            <p:sp>
              <p:nvSpPr>
                <p:cNvPr id="12" name="TextBox 3"/>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Deployment</a:t>
                  </a:r>
                  <a:endParaRPr lang="en-US" sz="3600" dirty="0">
                    <a:solidFill>
                      <a:schemeClr val="bg1"/>
                    </a:solidFill>
                    <a:latin typeface="Helvetica" pitchFamily="34" charset="0"/>
                    <a:cs typeface="Helvetica" pitchFamily="34" charset="0"/>
                  </a:endParaRPr>
                </a:p>
              </p:txBody>
            </p:sp>
            <p:sp>
              <p:nvSpPr>
                <p:cNvPr id="28" name="TextBox 47"/>
                <p:cNvSpPr txBox="1"/>
                <p:nvPr/>
              </p:nvSpPr>
              <p:spPr>
                <a:xfrm>
                  <a:off x="315793" y="4108061"/>
                  <a:ext cx="5430569" cy="967787"/>
                </a:xfrm>
                <a:prstGeom prst="rect">
                  <a:avLst/>
                </a:prstGeom>
                <a:noFill/>
              </p:spPr>
              <p:txBody>
                <a:bodyPr wrap="square" rtlCol="0">
                  <a:spAutoFit/>
                </a:bodyPr>
                <a:lstStyle/>
                <a:p>
                  <a:br>
                    <a:rPr lang="en-US" sz="1400" dirty="0"/>
                  </a:br>
                  <a:r>
                    <a:rPr lang="en-US" sz="1400" dirty="0">
                      <a:solidFill>
                        <a:schemeClr val="bg1"/>
                      </a:solidFill>
                      <a:latin typeface="Arial" panose="020B0604020202020204" pitchFamily="34" charset="0"/>
                      <a:cs typeface="Arial" panose="020B0604020202020204" pitchFamily="34" charset="0"/>
                    </a:rPr>
                    <a:t>For our Netflix Recommendation Project, we're launching a clever tool that tunes into your unique tastes. As soon as you hit play, it gets to work, lining up a custom playlist of shows and movies just for you. Kick back and enjoy — Netflix is about to get even better at finding your next favorite story.</a:t>
                  </a:r>
                  <a:endParaRPr lang="en-US" sz="1400" dirty="0">
                    <a:solidFill>
                      <a:schemeClr val="bg1"/>
                    </a:solidFill>
                    <a:latin typeface="Arial" panose="020B0604020202020204" pitchFamily="34" charset="0"/>
                    <a:cs typeface="Arial" panose="020B0604020202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1" y="3879542"/>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4" name="Rectángulo 3"/>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33" name="CuadroTexto 3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7" name="Rectángulo redondeado 6"/>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grpSp>
        <p:sp>
          <p:nvSpPr>
            <p:cNvPr id="31" name="Freeform 7"/>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2" name="CuadroTexto 1"/>
            <p:cNvSpPr txBox="1"/>
            <p:nvPr/>
          </p:nvSpPr>
          <p:spPr>
            <a:xfrm>
              <a:off x="738756" y="4760692"/>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grpSp>
        <p:nvGrpSpPr>
          <p:cNvPr id="44" name="Grupo 43"/>
          <p:cNvGrpSpPr/>
          <p:nvPr/>
        </p:nvGrpSpPr>
        <p:grpSpPr>
          <a:xfrm>
            <a:off x="10406955" y="294187"/>
            <a:ext cx="1370708" cy="372563"/>
            <a:chOff x="10406955" y="294187"/>
            <a:chExt cx="1370708" cy="372563"/>
          </a:xfrm>
        </p:grpSpPr>
        <p:pic>
          <p:nvPicPr>
            <p:cNvPr id="45"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6" name="Triángulo isósceles 45"/>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8"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9" name="Elipse 48"/>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50" name="Rectángulo redondeado 49"/>
          <p:cNvSpPr/>
          <p:nvPr/>
        </p:nvSpPr>
        <p:spPr>
          <a:xfrm>
            <a:off x="1736192" y="5333447"/>
            <a:ext cx="1552576" cy="342454"/>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sp>
        <p:nvSpPr>
          <p:cNvPr id="51" name="Freeform 7"/>
          <p:cNvSpPr/>
          <p:nvPr/>
        </p:nvSpPr>
        <p:spPr bwMode="auto">
          <a:xfrm>
            <a:off x="1864567" y="5406477"/>
            <a:ext cx="143302" cy="198957"/>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bg1"/>
          </a:solidFill>
          <a:ln>
            <a:noFill/>
          </a:ln>
        </p:spPr>
        <p:txBody>
          <a:bodyPr vert="horz" wrap="square" lIns="91440" tIns="45720" rIns="91440" bIns="45720" numCol="1" anchor="t" anchorCtr="0" compatLnSpc="1"/>
          <a:lstStyle/>
          <a:p>
            <a:endParaRPr lang="en-US"/>
          </a:p>
        </p:txBody>
      </p:sp>
      <p:sp>
        <p:nvSpPr>
          <p:cNvPr id="52" name="CuadroTexto 51"/>
          <p:cNvSpPr txBox="1"/>
          <p:nvPr/>
        </p:nvSpPr>
        <p:spPr>
          <a:xfrm>
            <a:off x="2065073" y="5353468"/>
            <a:ext cx="1136015" cy="253916"/>
          </a:xfrm>
          <a:prstGeom prst="rect">
            <a:avLst/>
          </a:prstGeom>
          <a:noFill/>
        </p:spPr>
        <p:txBody>
          <a:bodyPr wrap="square" rtlCol="0">
            <a:spAutoFit/>
          </a:bodyPr>
          <a:lstStyle/>
          <a:p>
            <a:r>
              <a:rPr lang="en-US" sz="1050" b="1" dirty="0">
                <a:solidFill>
                  <a:schemeClr val="bg1"/>
                </a:solidFill>
                <a:latin typeface="Helvetica" pitchFamily="34" charset="0"/>
                <a:cs typeface="Helvetica" pitchFamily="34" charset="0"/>
              </a:rPr>
              <a:t>See More</a:t>
            </a:r>
            <a:endParaRPr lang="en-US" sz="1050" b="1" dirty="0">
              <a:solidFill>
                <a:schemeClr val="bg1"/>
              </a:solidFill>
              <a:latin typeface="Helvetica" pitchFamily="34" charset="0"/>
              <a:cs typeface="Helvetica" pitchFamily="34" charset="0"/>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7"/>
          <p:cNvSpPr txBox="1"/>
          <p:nvPr/>
        </p:nvSpPr>
        <p:spPr>
          <a:xfrm>
            <a:off x="846998" y="5276785"/>
            <a:ext cx="4731025" cy="1384995"/>
          </a:xfrm>
          <a:prstGeom prst="rect">
            <a:avLst/>
          </a:prstGeom>
          <a:noFill/>
        </p:spPr>
        <p:txBody>
          <a:bodyPr wrap="square" rtlCol="0">
            <a:spAutoFit/>
          </a:bodyPr>
          <a:lstStyle/>
          <a:p>
            <a:pPr algn="ctr"/>
            <a:br>
              <a:rPr lang="en-US" sz="1200" dirty="0"/>
            </a:br>
            <a:r>
              <a:rPr lang="en-US" sz="1200" b="0" i="0" dirty="0">
                <a:solidFill>
                  <a:srgbClr val="ECECEC"/>
                </a:solidFill>
                <a:effectLst/>
                <a:latin typeface="Söhne"/>
              </a:rPr>
              <a:t>The system lets users type in any words related to movies they're interested in, then searches through its movie database to find matches. It uses cosine similarity that scores how similar the movies are to the words provided and recommends the closest matches, along with some details about each movie.</a:t>
            </a:r>
            <a:br>
              <a:rPr lang="en-US" sz="1200" dirty="0"/>
            </a:b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27" name="TextBox 47"/>
          <p:cNvSpPr txBox="1"/>
          <p:nvPr/>
        </p:nvSpPr>
        <p:spPr>
          <a:xfrm>
            <a:off x="6370983" y="5276784"/>
            <a:ext cx="5282854" cy="1384995"/>
          </a:xfrm>
          <a:prstGeom prst="rect">
            <a:avLst/>
          </a:prstGeom>
          <a:noFill/>
        </p:spPr>
        <p:txBody>
          <a:bodyPr wrap="square" rtlCol="0">
            <a:spAutoFit/>
          </a:bodyPr>
          <a:lstStyle/>
          <a:p>
            <a:pPr algn="ctr"/>
            <a:br>
              <a:rPr lang="en-US" sz="1200" dirty="0"/>
            </a:br>
            <a:r>
              <a:rPr lang="en-US" sz="1200" b="0" i="0" dirty="0">
                <a:solidFill>
                  <a:srgbClr val="ECECEC"/>
                </a:solidFill>
                <a:effectLst/>
                <a:latin typeface="Söhne"/>
              </a:rPr>
              <a:t>Upon receiving a movie title as input from the user, the system locates this movie in its collection and finds a set of movies that are grouped together because they're liked by users with similar preferences. It then uses a K-proto clustering algorithm to recommend other films from this set, suggesting these films might interest the user due to their similarity to the initial choice.</a:t>
            </a:r>
            <a:br>
              <a:rPr lang="en-US" sz="1200" dirty="0"/>
            </a:br>
            <a:endParaRPr lang="en-US" sz="1200" dirty="0">
              <a:solidFill>
                <a:schemeClr val="bg1"/>
              </a:solidFill>
              <a:latin typeface="Arial" panose="020B0604020202020204" pitchFamily="34" charset="0"/>
              <a:cs typeface="Arial" panose="020B0604020202020204" pitchFamily="34" charset="0"/>
            </a:endParaRPr>
          </a:p>
        </p:txBody>
      </p:sp>
      <p:pic>
        <p:nvPicPr>
          <p:cNvPr id="9" name="Picture Placeholder 8"/>
          <p:cNvPicPr>
            <a:picLocks noChangeAspect="1"/>
          </p:cNvPicPr>
          <p:nvPr>
            <p:ph type="pic" sz="quarter" idx="12"/>
          </p:nvPr>
        </p:nvPicPr>
        <p:blipFill>
          <a:blip r:embed="rId2"/>
          <a:stretch>
            <a:fillRect/>
          </a:stretch>
        </p:blipFill>
        <p:spPr>
          <a:xfrm>
            <a:off x="936625" y="709930"/>
            <a:ext cx="4828540" cy="4142740"/>
          </a:xfrm>
          <a:prstGeom prst="rect">
            <a:avLst/>
          </a:prstGeom>
          <a:noFill/>
          <a:ln w="9525">
            <a:noFill/>
          </a:ln>
        </p:spPr>
      </p:pic>
      <p:pic>
        <p:nvPicPr>
          <p:cNvPr id="10" name="Picture Placeholder 9"/>
          <p:cNvPicPr>
            <a:picLocks noChangeAspect="1"/>
          </p:cNvPicPr>
          <p:nvPr>
            <p:ph type="pic" sz="quarter" idx="13"/>
          </p:nvPr>
        </p:nvPicPr>
        <p:blipFill>
          <a:blip r:embed="rId3"/>
          <a:stretch>
            <a:fillRect/>
          </a:stretch>
        </p:blipFill>
        <p:spPr>
          <a:xfrm>
            <a:off x="6523355" y="709930"/>
            <a:ext cx="4850130" cy="4143375"/>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55903" y="7080952"/>
            <a:ext cx="6880194" cy="5355312"/>
          </a:xfrm>
          <a:prstGeom prst="rect">
            <a:avLst/>
          </a:prstGeom>
          <a:noFill/>
        </p:spPr>
        <p:txBody>
          <a:bodyPr wrap="square" rtlCol="0">
            <a:spAutoFit/>
          </a:bodyPr>
          <a:lstStyle/>
          <a:p>
            <a:pPr algn="ctr"/>
            <a:r>
              <a:rPr lang="en-US" dirty="0">
                <a:solidFill>
                  <a:schemeClr val="bg1"/>
                </a:solidFill>
              </a:rPr>
              <a:t>Studio</a:t>
            </a:r>
            <a:endParaRPr lang="en-US" dirty="0">
              <a:solidFill>
                <a:schemeClr val="bg1"/>
              </a:solidFill>
            </a:endParaRPr>
          </a:p>
          <a:p>
            <a:pPr algn="ctr"/>
            <a:r>
              <a:rPr lang="en-US" dirty="0">
                <a:solidFill>
                  <a:schemeClr val="bg1"/>
                </a:solidFill>
              </a:rPr>
              <a:t>Production Company (distributor)</a:t>
            </a:r>
            <a:endParaRPr lang="en-US" dirty="0">
              <a:solidFill>
                <a:schemeClr val="bg1"/>
              </a:solidFill>
            </a:endParaRPr>
          </a:p>
          <a:p>
            <a:pPr algn="ctr"/>
            <a:r>
              <a:rPr lang="en-US" dirty="0">
                <a:solidFill>
                  <a:schemeClr val="bg1"/>
                </a:solidFill>
              </a:rPr>
              <a:t>Production Company (producer)</a:t>
            </a:r>
            <a:endParaRPr lang="en-US" dirty="0">
              <a:solidFill>
                <a:schemeClr val="bg1"/>
              </a:solidFill>
            </a:endParaRPr>
          </a:p>
          <a:p>
            <a:pPr algn="ctr"/>
            <a:r>
              <a:rPr lang="en-US" dirty="0">
                <a:solidFill>
                  <a:schemeClr val="bg1"/>
                </a:solidFill>
              </a:rPr>
              <a:t>Director (usually as “A ‘Director’ Film”)</a:t>
            </a:r>
            <a:endParaRPr lang="en-US" dirty="0">
              <a:solidFill>
                <a:schemeClr val="bg1"/>
              </a:solidFill>
            </a:endParaRPr>
          </a:p>
          <a:p>
            <a:pPr algn="ctr"/>
            <a:r>
              <a:rPr lang="en-US" dirty="0">
                <a:solidFill>
                  <a:schemeClr val="bg1"/>
                </a:solidFill>
              </a:rPr>
              <a:t>FILM TITLE</a:t>
            </a:r>
            <a:endParaRPr lang="en-US" dirty="0">
              <a:solidFill>
                <a:schemeClr val="bg1"/>
              </a:solidFill>
            </a:endParaRPr>
          </a:p>
          <a:p>
            <a:pPr algn="ctr"/>
            <a:r>
              <a:rPr lang="en-US" dirty="0">
                <a:solidFill>
                  <a:schemeClr val="bg1"/>
                </a:solidFill>
              </a:rPr>
              <a:t>Main Cast</a:t>
            </a:r>
            <a:endParaRPr lang="en-US" dirty="0">
              <a:solidFill>
                <a:schemeClr val="bg1"/>
              </a:solidFill>
            </a:endParaRPr>
          </a:p>
          <a:p>
            <a:pPr algn="ctr"/>
            <a:r>
              <a:rPr lang="en-US" dirty="0">
                <a:solidFill>
                  <a:schemeClr val="bg1"/>
                </a:solidFill>
              </a:rPr>
              <a:t>Supporting Cast</a:t>
            </a:r>
            <a:endParaRPr lang="en-US" dirty="0">
              <a:solidFill>
                <a:schemeClr val="bg1"/>
              </a:solidFill>
            </a:endParaRPr>
          </a:p>
          <a:p>
            <a:pPr algn="ctr"/>
            <a:r>
              <a:rPr lang="en-US" dirty="0">
                <a:solidFill>
                  <a:schemeClr val="bg1"/>
                </a:solidFill>
              </a:rPr>
              <a:t>Casting Director</a:t>
            </a:r>
            <a:endParaRPr lang="en-US" dirty="0">
              <a:solidFill>
                <a:schemeClr val="bg1"/>
              </a:solidFill>
            </a:endParaRPr>
          </a:p>
          <a:p>
            <a:pPr algn="ctr"/>
            <a:r>
              <a:rPr lang="en-US" dirty="0">
                <a:solidFill>
                  <a:schemeClr val="bg1"/>
                </a:solidFill>
              </a:rPr>
              <a:t>Composer</a:t>
            </a:r>
            <a:endParaRPr lang="en-US" dirty="0">
              <a:solidFill>
                <a:schemeClr val="bg1"/>
              </a:solidFill>
            </a:endParaRPr>
          </a:p>
          <a:p>
            <a:pPr algn="ctr"/>
            <a:r>
              <a:rPr lang="en-US" dirty="0">
                <a:solidFill>
                  <a:schemeClr val="bg1"/>
                </a:solidFill>
              </a:rPr>
              <a:t>Costume Designer</a:t>
            </a:r>
            <a:endParaRPr lang="en-US" dirty="0">
              <a:solidFill>
                <a:schemeClr val="bg1"/>
              </a:solidFill>
            </a:endParaRPr>
          </a:p>
          <a:p>
            <a:pPr algn="ctr"/>
            <a:r>
              <a:rPr lang="en-US" dirty="0">
                <a:solidFill>
                  <a:schemeClr val="bg1"/>
                </a:solidFill>
              </a:rPr>
              <a:t>Associate Producer(s)</a:t>
            </a:r>
            <a:endParaRPr lang="en-US" dirty="0">
              <a:solidFill>
                <a:schemeClr val="bg1"/>
              </a:solidFill>
            </a:endParaRPr>
          </a:p>
          <a:p>
            <a:pPr algn="ctr"/>
            <a:r>
              <a:rPr lang="en-US" dirty="0">
                <a:solidFill>
                  <a:schemeClr val="bg1"/>
                </a:solidFill>
              </a:rPr>
              <a:t>Editor</a:t>
            </a:r>
            <a:endParaRPr lang="en-US" dirty="0">
              <a:solidFill>
                <a:schemeClr val="bg1"/>
              </a:solidFill>
            </a:endParaRPr>
          </a:p>
          <a:p>
            <a:pPr algn="ctr"/>
            <a:r>
              <a:rPr lang="en-US" dirty="0">
                <a:solidFill>
                  <a:schemeClr val="bg1"/>
                </a:solidFill>
              </a:rPr>
              <a:t>Production Designer</a:t>
            </a:r>
            <a:endParaRPr lang="en-US" dirty="0">
              <a:solidFill>
                <a:schemeClr val="bg1"/>
              </a:solidFill>
            </a:endParaRPr>
          </a:p>
          <a:p>
            <a:pPr algn="ctr"/>
            <a:r>
              <a:rPr lang="en-US" dirty="0">
                <a:solidFill>
                  <a:schemeClr val="bg1"/>
                </a:solidFill>
              </a:rPr>
              <a:t>Cinematographer</a:t>
            </a:r>
            <a:endParaRPr lang="en-US" dirty="0">
              <a:solidFill>
                <a:schemeClr val="bg1"/>
              </a:solidFill>
            </a:endParaRPr>
          </a:p>
          <a:p>
            <a:pPr algn="ctr"/>
            <a:r>
              <a:rPr lang="en-US" dirty="0">
                <a:solidFill>
                  <a:schemeClr val="bg1"/>
                </a:solidFill>
              </a:rPr>
              <a:t>Executive Producer</a:t>
            </a:r>
            <a:endParaRPr lang="en-US" dirty="0">
              <a:solidFill>
                <a:schemeClr val="bg1"/>
              </a:solidFill>
            </a:endParaRPr>
          </a:p>
          <a:p>
            <a:pPr algn="ctr"/>
            <a:r>
              <a:rPr lang="en-US" dirty="0">
                <a:solidFill>
                  <a:schemeClr val="bg1"/>
                </a:solidFill>
              </a:rPr>
              <a:t>Producer</a:t>
            </a:r>
            <a:endParaRPr lang="en-US" dirty="0">
              <a:solidFill>
                <a:schemeClr val="bg1"/>
              </a:solidFill>
            </a:endParaRPr>
          </a:p>
          <a:p>
            <a:pPr algn="ctr"/>
            <a:r>
              <a:rPr lang="en-US" dirty="0">
                <a:solidFill>
                  <a:schemeClr val="bg1"/>
                </a:solidFill>
              </a:rPr>
              <a:t>Writer(s)</a:t>
            </a:r>
            <a:endParaRPr lang="en-US" dirty="0">
              <a:solidFill>
                <a:schemeClr val="bg1"/>
              </a:solidFill>
            </a:endParaRPr>
          </a:p>
          <a:p>
            <a:pPr algn="ctr"/>
            <a:r>
              <a:rPr lang="en-US" dirty="0">
                <a:solidFill>
                  <a:schemeClr val="bg1"/>
                </a:solidFill>
              </a:rPr>
              <a:t>Director (Second reference)</a:t>
            </a:r>
            <a:endParaRPr lang="en-US" dirty="0">
              <a:solidFill>
                <a:schemeClr val="bg1"/>
              </a:solidFill>
            </a:endParaRPr>
          </a:p>
          <a:p>
            <a:pPr algn="ctr"/>
            <a:endParaRPr lang="en-US" dirty="0">
              <a:solidFill>
                <a:schemeClr val="bg1"/>
              </a:solidFill>
            </a:endParaRPr>
          </a:p>
        </p:txBody>
      </p:sp>
      <p:grpSp>
        <p:nvGrpSpPr>
          <p:cNvPr id="3" name="Grupo 2"/>
          <p:cNvGrpSpPr/>
          <p:nvPr/>
        </p:nvGrpSpPr>
        <p:grpSpPr>
          <a:xfrm>
            <a:off x="10227078" y="6161101"/>
            <a:ext cx="1393794" cy="292963"/>
            <a:chOff x="10271466" y="6152224"/>
            <a:chExt cx="1393794" cy="292963"/>
          </a:xfrm>
        </p:grpSpPr>
        <p:sp>
          <p:nvSpPr>
            <p:cNvPr id="9" name="Rectángulo redondeado 8"/>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itchFamily="34" charset="0"/>
                  <a:cs typeface="Helvetica" pitchFamily="34" charset="0"/>
                </a:rPr>
                <a:t>Next</a:t>
              </a:r>
              <a:endParaRPr lang="en-US" sz="1600" b="1" dirty="0">
                <a:solidFill>
                  <a:schemeClr val="tx1"/>
                </a:solidFill>
                <a:latin typeface="Helvetica" pitchFamily="34" charset="0"/>
                <a:cs typeface="Helvetica" pitchFamily="34" charset="0"/>
              </a:endParaRPr>
            </a:p>
          </p:txBody>
        </p:sp>
        <p:sp>
          <p:nvSpPr>
            <p:cNvPr id="10" name="Triángulo rectángulo 9"/>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p:cNvSpPr txBox="1"/>
          <p:nvPr/>
        </p:nvSpPr>
        <p:spPr>
          <a:xfrm>
            <a:off x="765205" y="404621"/>
            <a:ext cx="7691978" cy="1133155"/>
          </a:xfrm>
          <a:prstGeom prst="rect">
            <a:avLst/>
          </a:prstGeom>
          <a:noFill/>
        </p:spPr>
        <p:txBody>
          <a:bodyPr wrap="square" lIns="0" tIns="0" rIns="0" bIns="0" rtlCol="0" anchor="ctr" anchorCtr="0">
            <a:noAutofit/>
          </a:bodyPr>
          <a:lstStyle/>
          <a:p>
            <a:r>
              <a:rPr lang="en-US" sz="2400" b="1" dirty="0">
                <a:solidFill>
                  <a:schemeClr val="bg1"/>
                </a:solidFill>
                <a:latin typeface="Helvetica" pitchFamily="34" charset="0"/>
                <a:cs typeface="Helvetica" pitchFamily="34" charset="0"/>
              </a:rPr>
              <a:t>Challenges Faced</a:t>
            </a:r>
            <a:endParaRPr lang="en-US" sz="2400" b="1" dirty="0">
              <a:solidFill>
                <a:schemeClr val="bg1"/>
              </a:solidFill>
              <a:latin typeface="Helvetica" pitchFamily="34" charset="0"/>
              <a:cs typeface="Helvetica" pitchFamily="34" charset="0"/>
            </a:endParaRPr>
          </a:p>
        </p:txBody>
      </p:sp>
      <p:sp>
        <p:nvSpPr>
          <p:cNvPr id="6" name="Google Shape;219;p22"/>
          <p:cNvSpPr txBox="1"/>
          <p:nvPr/>
        </p:nvSpPr>
        <p:spPr>
          <a:xfrm>
            <a:off x="729449" y="1845993"/>
            <a:ext cx="9289193" cy="380937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Missing Data: </a:t>
            </a:r>
            <a:r>
              <a:rPr lang="en-US" altLang="en-US" sz="1600" dirty="0">
                <a:solidFill>
                  <a:schemeClr val="bg2"/>
                </a:solidFill>
                <a:latin typeface="Roboto" panose="020F0502020204030204" pitchFamily="2" charset="0"/>
              </a:rPr>
              <a:t>Tasked with addressing more than 30% missing information to ensure accurate predictions.</a:t>
            </a:r>
            <a:endParaRPr lang="en-US" alt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Algorithm Choice: Selecting the appropriate algorithm for the problem.</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Model Deployment: Overcoming challenges in moving models to production.</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Resource Management: Balancing time and resources within project constraints.</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Data Integrity: Ensuring data quality to maintain model performance.</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Model Scaling: Addressing challenges in scaling models for larger datasets.</a:t>
            </a:r>
            <a:endParaRPr lang="en-US" sz="1600" dirty="0">
              <a:solidFill>
                <a:schemeClr val="bg2"/>
              </a:solidFill>
              <a:latin typeface="Roboto" panose="020F0502020204030204" pitchFamily="2" charset="0"/>
            </a:endParaRPr>
          </a:p>
          <a:p>
            <a:pPr marL="0" indent="0">
              <a:spcAft>
                <a:spcPts val="1600"/>
              </a:spcAft>
              <a:buFont typeface="Lato"/>
              <a:buNone/>
            </a:pPr>
            <a:endParaRPr lang="en-US" sz="1600" dirty="0">
              <a:solidFill>
                <a:schemeClr val="bg2"/>
              </a:solidFill>
            </a:endParaRPr>
          </a:p>
        </p:txBody>
      </p:sp>
      <p:sp>
        <p:nvSpPr>
          <p:cNvPr id="8" name="Rectangle 2"/>
          <p:cNvSpPr>
            <a:spLocks noChangeArrowheads="1"/>
          </p:cNvSpPr>
          <p:nvPr/>
        </p:nvSpPr>
        <p:spPr bwMode="auto">
          <a:xfrm>
            <a:off x="0" y="0"/>
            <a:ext cx="3987800" cy="0"/>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0" i="0" u="none" strike="noStrike" cap="none" normalizeH="0" baseline="0">
                <a:ln>
                  <a:noFill/>
                </a:ln>
                <a:solidFill>
                  <a:srgbClr val="FFFFFF"/>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3.33333E-6 L 0 -1.84074 " pathEditMode="relative" rAng="0" ptsTypes="AA">
                                      <p:cBhvr>
                                        <p:cTn id="6" dur="10000" fill="hold"/>
                                        <p:tgtEl>
                                          <p:spTgt spid="2"/>
                                        </p:tgtEl>
                                        <p:attrNameLst>
                                          <p:attrName>ppt_x</p:attrName>
                                          <p:attrName>ppt_y</p:attrName>
                                        </p:attrNameLst>
                                      </p:cBhvr>
                                      <p:rCtr x="0" y="-9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2655903" y="7080952"/>
            <a:ext cx="6880194" cy="5355312"/>
          </a:xfrm>
          <a:prstGeom prst="rect">
            <a:avLst/>
          </a:prstGeom>
          <a:noFill/>
        </p:spPr>
        <p:txBody>
          <a:bodyPr wrap="square" rtlCol="0">
            <a:spAutoFit/>
          </a:bodyPr>
          <a:lstStyle/>
          <a:p>
            <a:pPr algn="ctr"/>
            <a:r>
              <a:rPr lang="en-US" dirty="0">
                <a:solidFill>
                  <a:schemeClr val="bg1"/>
                </a:solidFill>
              </a:rPr>
              <a:t>Studio</a:t>
            </a:r>
            <a:endParaRPr lang="en-US" dirty="0">
              <a:solidFill>
                <a:schemeClr val="bg1"/>
              </a:solidFill>
            </a:endParaRPr>
          </a:p>
          <a:p>
            <a:pPr algn="ctr"/>
            <a:r>
              <a:rPr lang="en-US" dirty="0">
                <a:solidFill>
                  <a:schemeClr val="bg1"/>
                </a:solidFill>
              </a:rPr>
              <a:t>Production Company (distributor)</a:t>
            </a:r>
            <a:endParaRPr lang="en-US" dirty="0">
              <a:solidFill>
                <a:schemeClr val="bg1"/>
              </a:solidFill>
            </a:endParaRPr>
          </a:p>
          <a:p>
            <a:pPr algn="ctr"/>
            <a:r>
              <a:rPr lang="en-US" dirty="0">
                <a:solidFill>
                  <a:schemeClr val="bg1"/>
                </a:solidFill>
              </a:rPr>
              <a:t>Production Company (producer)</a:t>
            </a:r>
            <a:endParaRPr lang="en-US" dirty="0">
              <a:solidFill>
                <a:schemeClr val="bg1"/>
              </a:solidFill>
            </a:endParaRPr>
          </a:p>
          <a:p>
            <a:pPr algn="ctr"/>
            <a:r>
              <a:rPr lang="en-US" dirty="0">
                <a:solidFill>
                  <a:schemeClr val="bg1"/>
                </a:solidFill>
              </a:rPr>
              <a:t>Director (usually as “A ‘Director’ Film”)</a:t>
            </a:r>
            <a:endParaRPr lang="en-US" dirty="0">
              <a:solidFill>
                <a:schemeClr val="bg1"/>
              </a:solidFill>
            </a:endParaRPr>
          </a:p>
          <a:p>
            <a:pPr algn="ctr"/>
            <a:r>
              <a:rPr lang="en-US" dirty="0">
                <a:solidFill>
                  <a:schemeClr val="bg1"/>
                </a:solidFill>
              </a:rPr>
              <a:t>FILM TITLE</a:t>
            </a:r>
            <a:endParaRPr lang="en-US" dirty="0">
              <a:solidFill>
                <a:schemeClr val="bg1"/>
              </a:solidFill>
            </a:endParaRPr>
          </a:p>
          <a:p>
            <a:pPr algn="ctr"/>
            <a:r>
              <a:rPr lang="en-US" dirty="0">
                <a:solidFill>
                  <a:schemeClr val="bg1"/>
                </a:solidFill>
              </a:rPr>
              <a:t>Main Cast</a:t>
            </a:r>
            <a:endParaRPr lang="en-US" dirty="0">
              <a:solidFill>
                <a:schemeClr val="bg1"/>
              </a:solidFill>
            </a:endParaRPr>
          </a:p>
          <a:p>
            <a:pPr algn="ctr"/>
            <a:r>
              <a:rPr lang="en-US" dirty="0">
                <a:solidFill>
                  <a:schemeClr val="bg1"/>
                </a:solidFill>
              </a:rPr>
              <a:t>Supporting Cast</a:t>
            </a:r>
            <a:endParaRPr lang="en-US" dirty="0">
              <a:solidFill>
                <a:schemeClr val="bg1"/>
              </a:solidFill>
            </a:endParaRPr>
          </a:p>
          <a:p>
            <a:pPr algn="ctr"/>
            <a:r>
              <a:rPr lang="en-US" dirty="0">
                <a:solidFill>
                  <a:schemeClr val="bg1"/>
                </a:solidFill>
              </a:rPr>
              <a:t>Casting Director</a:t>
            </a:r>
            <a:endParaRPr lang="en-US" dirty="0">
              <a:solidFill>
                <a:schemeClr val="bg1"/>
              </a:solidFill>
            </a:endParaRPr>
          </a:p>
          <a:p>
            <a:pPr algn="ctr"/>
            <a:r>
              <a:rPr lang="en-US" dirty="0">
                <a:solidFill>
                  <a:schemeClr val="bg1"/>
                </a:solidFill>
              </a:rPr>
              <a:t>Composer</a:t>
            </a:r>
            <a:endParaRPr lang="en-US" dirty="0">
              <a:solidFill>
                <a:schemeClr val="bg1"/>
              </a:solidFill>
            </a:endParaRPr>
          </a:p>
          <a:p>
            <a:pPr algn="ctr"/>
            <a:r>
              <a:rPr lang="en-US" dirty="0">
                <a:solidFill>
                  <a:schemeClr val="bg1"/>
                </a:solidFill>
              </a:rPr>
              <a:t>Costume Designer</a:t>
            </a:r>
            <a:endParaRPr lang="en-US" dirty="0">
              <a:solidFill>
                <a:schemeClr val="bg1"/>
              </a:solidFill>
            </a:endParaRPr>
          </a:p>
          <a:p>
            <a:pPr algn="ctr"/>
            <a:r>
              <a:rPr lang="en-US" dirty="0">
                <a:solidFill>
                  <a:schemeClr val="bg1"/>
                </a:solidFill>
              </a:rPr>
              <a:t>Associate Producer(s)</a:t>
            </a:r>
            <a:endParaRPr lang="en-US" dirty="0">
              <a:solidFill>
                <a:schemeClr val="bg1"/>
              </a:solidFill>
            </a:endParaRPr>
          </a:p>
          <a:p>
            <a:pPr algn="ctr"/>
            <a:r>
              <a:rPr lang="en-US" dirty="0">
                <a:solidFill>
                  <a:schemeClr val="bg1"/>
                </a:solidFill>
              </a:rPr>
              <a:t>Editor</a:t>
            </a:r>
            <a:endParaRPr lang="en-US" dirty="0">
              <a:solidFill>
                <a:schemeClr val="bg1"/>
              </a:solidFill>
            </a:endParaRPr>
          </a:p>
          <a:p>
            <a:pPr algn="ctr"/>
            <a:r>
              <a:rPr lang="en-US" dirty="0">
                <a:solidFill>
                  <a:schemeClr val="bg1"/>
                </a:solidFill>
              </a:rPr>
              <a:t>Production Designer</a:t>
            </a:r>
            <a:endParaRPr lang="en-US" dirty="0">
              <a:solidFill>
                <a:schemeClr val="bg1"/>
              </a:solidFill>
            </a:endParaRPr>
          </a:p>
          <a:p>
            <a:pPr algn="ctr"/>
            <a:r>
              <a:rPr lang="en-US" dirty="0">
                <a:solidFill>
                  <a:schemeClr val="bg1"/>
                </a:solidFill>
              </a:rPr>
              <a:t>Cinematographer</a:t>
            </a:r>
            <a:endParaRPr lang="en-US" dirty="0">
              <a:solidFill>
                <a:schemeClr val="bg1"/>
              </a:solidFill>
            </a:endParaRPr>
          </a:p>
          <a:p>
            <a:pPr algn="ctr"/>
            <a:r>
              <a:rPr lang="en-US" dirty="0">
                <a:solidFill>
                  <a:schemeClr val="bg1"/>
                </a:solidFill>
              </a:rPr>
              <a:t>Executive Producer</a:t>
            </a:r>
            <a:endParaRPr lang="en-US" dirty="0">
              <a:solidFill>
                <a:schemeClr val="bg1"/>
              </a:solidFill>
            </a:endParaRPr>
          </a:p>
          <a:p>
            <a:pPr algn="ctr"/>
            <a:r>
              <a:rPr lang="en-US" dirty="0">
                <a:solidFill>
                  <a:schemeClr val="bg1"/>
                </a:solidFill>
              </a:rPr>
              <a:t>Producer</a:t>
            </a:r>
            <a:endParaRPr lang="en-US" dirty="0">
              <a:solidFill>
                <a:schemeClr val="bg1"/>
              </a:solidFill>
            </a:endParaRPr>
          </a:p>
          <a:p>
            <a:pPr algn="ctr"/>
            <a:r>
              <a:rPr lang="en-US" dirty="0">
                <a:solidFill>
                  <a:schemeClr val="bg1"/>
                </a:solidFill>
              </a:rPr>
              <a:t>Writer(s)</a:t>
            </a:r>
            <a:endParaRPr lang="en-US" dirty="0">
              <a:solidFill>
                <a:schemeClr val="bg1"/>
              </a:solidFill>
            </a:endParaRPr>
          </a:p>
          <a:p>
            <a:pPr algn="ctr"/>
            <a:r>
              <a:rPr lang="en-US" dirty="0">
                <a:solidFill>
                  <a:schemeClr val="bg1"/>
                </a:solidFill>
              </a:rPr>
              <a:t>Director (Second reference)</a:t>
            </a:r>
            <a:endParaRPr lang="en-US" dirty="0">
              <a:solidFill>
                <a:schemeClr val="bg1"/>
              </a:solidFill>
            </a:endParaRPr>
          </a:p>
          <a:p>
            <a:pPr algn="ctr"/>
            <a:endParaRPr lang="en-US" dirty="0">
              <a:solidFill>
                <a:schemeClr val="bg1"/>
              </a:solidFill>
            </a:endParaRPr>
          </a:p>
        </p:txBody>
      </p:sp>
      <p:grpSp>
        <p:nvGrpSpPr>
          <p:cNvPr id="3" name="Grupo 2"/>
          <p:cNvGrpSpPr/>
          <p:nvPr/>
        </p:nvGrpSpPr>
        <p:grpSpPr>
          <a:xfrm>
            <a:off x="10227078" y="6161101"/>
            <a:ext cx="1393794" cy="292963"/>
            <a:chOff x="10271466" y="6152224"/>
            <a:chExt cx="1393794" cy="292963"/>
          </a:xfrm>
        </p:grpSpPr>
        <p:sp>
          <p:nvSpPr>
            <p:cNvPr id="9" name="Rectángulo redondeado 8"/>
            <p:cNvSpPr/>
            <p:nvPr/>
          </p:nvSpPr>
          <p:spPr>
            <a:xfrm>
              <a:off x="10271466" y="6152224"/>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r>
                <a:rPr lang="en-US" sz="1200" b="1" dirty="0">
                  <a:solidFill>
                    <a:schemeClr val="tx1"/>
                  </a:solidFill>
                  <a:latin typeface="Helvetica" pitchFamily="34" charset="0"/>
                  <a:cs typeface="Helvetica" pitchFamily="34" charset="0"/>
                </a:rPr>
                <a:t>Next</a:t>
              </a:r>
              <a:endParaRPr lang="en-US" sz="1600" b="1" dirty="0">
                <a:solidFill>
                  <a:schemeClr val="tx1"/>
                </a:solidFill>
                <a:latin typeface="Helvetica" pitchFamily="34" charset="0"/>
                <a:cs typeface="Helvetica" pitchFamily="34" charset="0"/>
              </a:endParaRPr>
            </a:p>
          </p:txBody>
        </p:sp>
        <p:sp>
          <p:nvSpPr>
            <p:cNvPr id="10" name="Triángulo rectángulo 9"/>
            <p:cNvSpPr/>
            <p:nvPr/>
          </p:nvSpPr>
          <p:spPr>
            <a:xfrm rot="13500000">
              <a:off x="10353397" y="6240397"/>
              <a:ext cx="134373" cy="134373"/>
            </a:xfrm>
            <a:prstGeom prst="r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Rectángulo 4"/>
          <p:cNvSpPr/>
          <p:nvPr/>
        </p:nvSpPr>
        <p:spPr>
          <a:xfrm>
            <a:off x="550416" y="541537"/>
            <a:ext cx="150921" cy="798991"/>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3"/>
          <p:cNvSpPr txBox="1"/>
          <p:nvPr/>
        </p:nvSpPr>
        <p:spPr>
          <a:xfrm>
            <a:off x="765205" y="404621"/>
            <a:ext cx="7691978" cy="1133155"/>
          </a:xfrm>
          <a:prstGeom prst="rect">
            <a:avLst/>
          </a:prstGeom>
          <a:noFill/>
        </p:spPr>
        <p:txBody>
          <a:bodyPr wrap="square" lIns="0" tIns="0" rIns="0" bIns="0" rtlCol="0" anchor="ctr" anchorCtr="0">
            <a:noAutofit/>
          </a:bodyPr>
          <a:lstStyle/>
          <a:p>
            <a:r>
              <a:rPr lang="en-GB" sz="2400" b="1" dirty="0">
                <a:solidFill>
                  <a:schemeClr val="bg1"/>
                </a:solidFill>
                <a:latin typeface="Helvetica" pitchFamily="34" charset="0"/>
                <a:cs typeface="Helvetica" pitchFamily="34" charset="0"/>
              </a:rPr>
              <a:t>Challenge Mitigation</a:t>
            </a:r>
            <a:endParaRPr lang="en-US" sz="2400" b="1" dirty="0">
              <a:solidFill>
                <a:schemeClr val="bg1"/>
              </a:solidFill>
              <a:latin typeface="Helvetica" pitchFamily="34" charset="0"/>
              <a:cs typeface="Helvetica" pitchFamily="34" charset="0"/>
            </a:endParaRPr>
          </a:p>
        </p:txBody>
      </p:sp>
      <p:sp>
        <p:nvSpPr>
          <p:cNvPr id="7" name="Google Shape;219;p22"/>
          <p:cNvSpPr txBox="1"/>
          <p:nvPr/>
        </p:nvSpPr>
        <p:spPr>
          <a:xfrm>
            <a:off x="729450" y="1845993"/>
            <a:ext cx="8076620" cy="2628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160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1600"/>
              </a:spcBef>
              <a:spcAft>
                <a:spcPts val="160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285750" indent="-285750">
              <a:spcBef>
                <a:spcPts val="1600"/>
              </a:spcBef>
              <a:buFont typeface="Arial" panose="020B0604020202020204" pitchFamily="34" charset="0"/>
              <a:buChar char="•"/>
            </a:pPr>
            <a:r>
              <a:rPr lang="en-IN" sz="1600" dirty="0">
                <a:solidFill>
                  <a:schemeClr val="bg2"/>
                </a:solidFill>
                <a:latin typeface="Roboto" panose="020F0502020204030204" pitchFamily="2" charset="0"/>
              </a:rPr>
              <a:t>Data Integration</a:t>
            </a:r>
            <a:r>
              <a:rPr lang="en-US" sz="1600" dirty="0">
                <a:solidFill>
                  <a:schemeClr val="bg2"/>
                </a:solidFill>
                <a:latin typeface="Roboto" panose="020F0502020204030204" pitchFamily="2" charset="0"/>
              </a:rPr>
              <a:t>: Leveraged real-time Wikipedia data to compensate for the 30% missing information.</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Best Algorithm: Experiment with different models to find the most suitable one.</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Streamlined Deployment: Use tools for consistent, automated model updates.</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Resource Efficiency: Prioritize key tasks and use resources wisely.</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Clean Data: Keep data accurate and consistent through regular checks.</a:t>
            </a:r>
            <a:endParaRPr lang="en-US" sz="1600" dirty="0">
              <a:solidFill>
                <a:schemeClr val="bg2"/>
              </a:solidFill>
              <a:latin typeface="Roboto" panose="020F0502020204030204" pitchFamily="2" charset="0"/>
            </a:endParaRPr>
          </a:p>
          <a:p>
            <a:pPr marL="285750" indent="-285750">
              <a:spcBef>
                <a:spcPts val="1600"/>
              </a:spcBef>
              <a:buFont typeface="Arial" panose="020B0604020202020204" pitchFamily="34" charset="0"/>
              <a:buChar char="•"/>
            </a:pPr>
            <a:r>
              <a:rPr lang="en-US" sz="1600" dirty="0">
                <a:solidFill>
                  <a:schemeClr val="bg2"/>
                </a:solidFill>
                <a:latin typeface="Roboto" panose="020F0502020204030204" pitchFamily="2" charset="0"/>
              </a:rPr>
              <a:t>Handling Big Data: Use advanced methods to manage large datasets effectively.</a:t>
            </a:r>
            <a:endParaRPr lang="en-US" sz="1600" dirty="0">
              <a:solidFill>
                <a:schemeClr val="bg2"/>
              </a:solidFill>
              <a:latin typeface="Roboto" panose="020F0502020204030204" pitchFamily="2"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3.33333E-6 L 0 -1.84074 " pathEditMode="relative" rAng="0" ptsTypes="AA">
                                      <p:cBhvr>
                                        <p:cTn id="6" dur="10000" fill="hold"/>
                                        <p:tgtEl>
                                          <p:spTgt spid="2"/>
                                        </p:tgtEl>
                                        <p:attrNameLst>
                                          <p:attrName>ppt_x</p:attrName>
                                          <p:attrName>ppt_y</p:attrName>
                                        </p:attrNameLst>
                                      </p:cBhvr>
                                      <p:rCtr x="0" y="-92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thanks</a:t>
            </a:r>
            <a:endParaRPr lang="en-US" sz="8800" dirty="0">
              <a:solidFill>
                <a:srgbClr val="FF0000"/>
              </a:solidFill>
              <a:latin typeface="Bebas Neue" panose="020B0606020202050201"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yt1s.com - Netflix New Logo Animation 2019.mp3">
            <a:hlinkClick r:id="" action="ppaction://media"/>
          </p:cNvPr>
          <p:cNvPicPr>
            <a:picLocks noChangeAspect="1"/>
          </p:cNvPicPr>
          <p:nvPr>
            <a:audioFile r:link="rId1"/>
            <p:extLst>
              <p:ext uri="{DAA4B4D4-6D71-4841-9C94-3DE7FCFB9230}">
                <p14:media xmlns:p14="http://schemas.microsoft.com/office/powerpoint/2010/main" r:embed="rId2">
                  <p14:trim st="306.041687" end="1786.889038"/>
                  <p14:fade out="1500.000000"/>
                </p14:media>
              </p:ext>
            </p:extLst>
          </p:nvPr>
        </p:nvPicPr>
        <p:blipFill>
          <a:blip r:embed="rId3"/>
          <a:stretch>
            <a:fillRect/>
          </a:stretch>
        </p:blipFill>
        <p:spPr>
          <a:xfrm>
            <a:off x="12690232" y="6019800"/>
            <a:ext cx="609600" cy="609600"/>
          </a:xfrm>
          <a:prstGeom prst="rect">
            <a:avLst/>
          </a:prstGeom>
        </p:spPr>
      </p:pic>
      <p:sp>
        <p:nvSpPr>
          <p:cNvPr id="11" name="CuadroTexto 10"/>
          <p:cNvSpPr txBox="1"/>
          <p:nvPr/>
        </p:nvSpPr>
        <p:spPr>
          <a:xfrm>
            <a:off x="33130" y="1162878"/>
            <a:ext cx="12125739" cy="3583519"/>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16600" dirty="0">
                <a:solidFill>
                  <a:srgbClr val="FF0000"/>
                </a:solidFill>
                <a:latin typeface="Bebas Neue" panose="020B0606020202050201" pitchFamily="34" charset="0"/>
              </a:rPr>
              <a:t>Netflix Recommendation System </a:t>
            </a:r>
            <a:endParaRPr lang="en-US" sz="16600" dirty="0">
              <a:solidFill>
                <a:srgbClr val="FF0000"/>
              </a:solidFill>
              <a:latin typeface="Bebas Neue" panose="020B0606020202050201"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5000"/>
    </mc:Choice>
    <mc:Fallback>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 presetClass="mediacall" presetSubtype="0" fill="hold" nodeType="withEffect">
                                  <p:stCondLst>
                                    <p:cond delay="1000"/>
                                  </p:stCondLst>
                                  <p:childTnLst>
                                    <p:cmd type="call" cmd="playFrom(0.0)">
                                      <p:cBhvr>
                                        <p:cTn id="9" dur="2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Netflix | Netflix, Tv shows online, Netflix movies"/>
          <p:cNvPicPr>
            <a:picLocks noGrp="1" noChangeAspect="1" noChangeArrowheads="1"/>
          </p:cNvPicPr>
          <p:nvPr>
            <p:ph type="pic" sz="quarter" idx="11"/>
          </p:nvPr>
        </p:nvPicPr>
        <p:blipFill>
          <a:blip r:embed="rId1">
            <a:extLst>
              <a:ext uri="{28A0092B-C50C-407E-A947-70E740481C1C}">
                <a14:useLocalDpi xmlns:a14="http://schemas.microsoft.com/office/drawing/2010/main" val="0"/>
              </a:ext>
            </a:extLst>
          </a:blip>
          <a:srcRect/>
          <a:stretch>
            <a:fillRect/>
          </a:stretch>
        </p:blipFill>
        <p:spPr bwMode="auto">
          <a:xfrm>
            <a:off x="3211450" y="1315721"/>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2">
            <a:extLst>
              <a:ext uri="{28A0092B-C50C-407E-A947-70E740481C1C}">
                <a14:useLocalDpi xmlns:a14="http://schemas.microsoft.com/office/drawing/2010/main" val="0"/>
              </a:ext>
            </a:extLst>
          </a:blip>
          <a:srcRect l="42" r="42"/>
          <a:stretch>
            <a:fillRect/>
          </a:stretch>
        </p:blipFill>
        <p:spPr bwMode="auto">
          <a:xfrm>
            <a:off x="5365008" y="1315942"/>
            <a:ext cx="1885134" cy="18851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3">
            <a:extLst>
              <a:ext uri="{28A0092B-C50C-407E-A947-70E740481C1C}">
                <a14:useLocalDpi xmlns:a14="http://schemas.microsoft.com/office/drawing/2010/main" val="0"/>
              </a:ext>
            </a:extLst>
          </a:blip>
          <a:srcRect l="42" r="42"/>
          <a:stretch>
            <a:fillRect/>
          </a:stretch>
        </p:blipFill>
        <p:spPr bwMode="auto">
          <a:xfrm>
            <a:off x="7574301" y="1360145"/>
            <a:ext cx="1885134" cy="188513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p:cNvSpPr txBox="1"/>
          <p:nvPr/>
        </p:nvSpPr>
        <p:spPr>
          <a:xfrm>
            <a:off x="3901295" y="419100"/>
            <a:ext cx="4014888" cy="731520"/>
          </a:xfrm>
          <a:prstGeom prst="rect">
            <a:avLst/>
          </a:prstGeom>
          <a:noFill/>
        </p:spPr>
        <p:txBody>
          <a:bodyPr wrap="square" lIns="0" tIns="0" rIns="0" bIns="0" rtlCol="0" anchor="ctr" anchorCtr="0">
            <a:noAutofit/>
          </a:bodyPr>
          <a:lstStyle/>
          <a:p>
            <a:pPr algn="ctr"/>
            <a:r>
              <a:rPr lang="en-US" sz="3600" b="1" dirty="0">
                <a:solidFill>
                  <a:schemeClr val="bg1"/>
                </a:solidFill>
                <a:latin typeface="Helvetica" pitchFamily="34" charset="0"/>
                <a:cs typeface="Helvetica" pitchFamily="34" charset="0"/>
              </a:rPr>
              <a:t>Presenters Names</a:t>
            </a:r>
            <a:endParaRPr lang="en-US" sz="3600" dirty="0">
              <a:solidFill>
                <a:schemeClr val="bg1"/>
              </a:solidFill>
              <a:latin typeface="Helvetica" pitchFamily="34" charset="0"/>
              <a:cs typeface="Helvetica" pitchFamily="34" charset="0"/>
            </a:endParaRPr>
          </a:p>
        </p:txBody>
      </p:sp>
      <p:sp>
        <p:nvSpPr>
          <p:cNvPr id="14" name="Member 1 Name"/>
          <p:cNvSpPr txBox="1"/>
          <p:nvPr/>
        </p:nvSpPr>
        <p:spPr>
          <a:xfrm>
            <a:off x="1090294" y="3297673"/>
            <a:ext cx="1536192" cy="262653"/>
          </a:xfrm>
          <a:prstGeom prst="rect">
            <a:avLst/>
          </a:prstGeom>
          <a:noFill/>
        </p:spPr>
        <p:txBody>
          <a:bodyPr wrap="square" lIns="0" tIns="0" rIns="0" bIns="0" rtlCol="0" anchor="t" anchorCtr="0">
            <a:noAutofit/>
          </a:bodyPr>
          <a:lstStyle/>
          <a:p>
            <a:pPr algn="ctr"/>
            <a:r>
              <a:rPr lang="en-US" sz="1600" b="1" dirty="0">
                <a:solidFill>
                  <a:schemeClr val="bg1"/>
                </a:solidFill>
                <a:latin typeface="Helvetica" pitchFamily="34" charset="0"/>
                <a:cs typeface="Helvetica" pitchFamily="34" charset="0"/>
              </a:rPr>
              <a:t>Tasmia M</a:t>
            </a:r>
            <a:endParaRPr lang="en-US" sz="1600" b="1" dirty="0">
              <a:solidFill>
                <a:schemeClr val="bg1"/>
              </a:solidFill>
              <a:latin typeface="Helvetica" pitchFamily="34" charset="0"/>
              <a:cs typeface="Helvetica" pitchFamily="34" charset="0"/>
            </a:endParaRPr>
          </a:p>
        </p:txBody>
      </p:sp>
      <p:sp>
        <p:nvSpPr>
          <p:cNvPr id="15" name="Member 2 Name"/>
          <p:cNvSpPr txBox="1"/>
          <p:nvPr/>
        </p:nvSpPr>
        <p:spPr>
          <a:xfrm>
            <a:off x="3090613" y="3277055"/>
            <a:ext cx="1959882" cy="382270"/>
          </a:xfrm>
          <a:prstGeom prst="rect">
            <a:avLst/>
          </a:prstGeom>
          <a:noFill/>
        </p:spPr>
        <p:txBody>
          <a:bodyPr wrap="square" lIns="0" tIns="0" rIns="0" bIns="0" rtlCol="0" anchor="t" anchorCtr="0">
            <a:noAutofit/>
          </a:bodyPr>
          <a:lstStyle/>
          <a:p>
            <a:pPr algn="ctr"/>
            <a:r>
              <a:rPr lang="en-US" sz="1600" b="1" dirty="0">
                <a:solidFill>
                  <a:schemeClr val="bg1"/>
                </a:solidFill>
                <a:latin typeface="Helvetica" pitchFamily="34" charset="0"/>
                <a:cs typeface="Helvetica" pitchFamily="34" charset="0"/>
              </a:rPr>
              <a:t>Pankaj</a:t>
            </a:r>
            <a:r>
              <a:rPr lang="en-US" sz="1600" b="1" dirty="0">
                <a:solidFill>
                  <a:schemeClr val="tx1">
                    <a:lumMod val="50000"/>
                    <a:lumOff val="50000"/>
                  </a:schemeClr>
                </a:solidFill>
                <a:latin typeface="Helvetica" pitchFamily="34" charset="0"/>
                <a:cs typeface="Helvetica" pitchFamily="34" charset="0"/>
              </a:rPr>
              <a:t> </a:t>
            </a:r>
            <a:r>
              <a:rPr lang="en-US" sz="1600" b="1" dirty="0">
                <a:solidFill>
                  <a:schemeClr val="bg1"/>
                </a:solidFill>
                <a:latin typeface="Helvetica" pitchFamily="34" charset="0"/>
                <a:cs typeface="Helvetica" pitchFamily="34" charset="0"/>
              </a:rPr>
              <a:t>Varma</a:t>
            </a:r>
            <a:endParaRPr lang="en-US" sz="1600" b="1" dirty="0">
              <a:solidFill>
                <a:schemeClr val="bg1"/>
              </a:solidFill>
              <a:latin typeface="Helvetica" pitchFamily="34" charset="0"/>
              <a:cs typeface="Helvetica" pitchFamily="34" charset="0"/>
            </a:endParaRPr>
          </a:p>
        </p:txBody>
      </p:sp>
      <p:sp>
        <p:nvSpPr>
          <p:cNvPr id="16" name="Member 3 Name"/>
          <p:cNvSpPr txBox="1"/>
          <p:nvPr/>
        </p:nvSpPr>
        <p:spPr>
          <a:xfrm>
            <a:off x="5490144" y="3246119"/>
            <a:ext cx="1635402" cy="365760"/>
          </a:xfrm>
          <a:prstGeom prst="rect">
            <a:avLst/>
          </a:prstGeom>
          <a:noFill/>
        </p:spPr>
        <p:txBody>
          <a:bodyPr wrap="square" lIns="0" tIns="0" rIns="0" bIns="0" rtlCol="0" anchor="t" anchorCtr="0">
            <a:noAutofit/>
          </a:bodyPr>
          <a:lstStyle>
            <a:defPPr>
              <a:defRPr lang="en-US"/>
            </a:defPPr>
            <a:lvl1pPr algn="ctr">
              <a:defRPr sz="1600" b="1">
                <a:solidFill>
                  <a:schemeClr val="bg1"/>
                </a:solidFill>
                <a:latin typeface="Helvetica" pitchFamily="34" charset="0"/>
                <a:cs typeface="Helvetica" pitchFamily="34" charset="0"/>
              </a:defRPr>
            </a:lvl1pPr>
          </a:lstStyle>
          <a:p>
            <a:r>
              <a:rPr lang="en-US" dirty="0">
                <a:sym typeface="+mn-ea"/>
              </a:rPr>
              <a:t>Hitesh Gohad</a:t>
            </a:r>
            <a:endParaRPr lang="en-US" dirty="0"/>
          </a:p>
        </p:txBody>
      </p:sp>
      <p:sp>
        <p:nvSpPr>
          <p:cNvPr id="17" name="Member 4 Name"/>
          <p:cNvSpPr txBox="1"/>
          <p:nvPr/>
        </p:nvSpPr>
        <p:spPr>
          <a:xfrm>
            <a:off x="7674598" y="3285310"/>
            <a:ext cx="1536192" cy="365760"/>
          </a:xfrm>
          <a:prstGeom prst="rect">
            <a:avLst/>
          </a:prstGeom>
          <a:noFill/>
        </p:spPr>
        <p:txBody>
          <a:bodyPr wrap="square" lIns="0" tIns="0" rIns="0" bIns="0" rtlCol="0" anchor="t" anchorCtr="0">
            <a:noAutofit/>
          </a:bodyPr>
          <a:lstStyle>
            <a:defPPr>
              <a:defRPr lang="en-US"/>
            </a:defPPr>
            <a:lvl1pPr algn="ctr">
              <a:defRPr sz="1600" b="1">
                <a:solidFill>
                  <a:schemeClr val="bg1"/>
                </a:solidFill>
                <a:latin typeface="Helvetica" pitchFamily="34" charset="0"/>
                <a:cs typeface="Helvetica" pitchFamily="34" charset="0"/>
              </a:defRPr>
            </a:lvl1pPr>
          </a:lstStyle>
          <a:p>
            <a:r>
              <a:rPr lang="en-US" dirty="0">
                <a:sym typeface="+mn-ea"/>
              </a:rPr>
              <a:t>Suraj Kadam</a:t>
            </a:r>
            <a:endParaRPr lang="en-US" dirty="0"/>
          </a:p>
        </p:txBody>
      </p:sp>
      <p:sp>
        <p:nvSpPr>
          <p:cNvPr id="18" name="Member 5 Name"/>
          <p:cNvSpPr txBox="1"/>
          <p:nvPr/>
        </p:nvSpPr>
        <p:spPr>
          <a:xfrm>
            <a:off x="10408812" y="3297414"/>
            <a:ext cx="1536192" cy="384683"/>
          </a:xfrm>
          <a:prstGeom prst="rect">
            <a:avLst/>
          </a:prstGeom>
          <a:noFill/>
        </p:spPr>
        <p:txBody>
          <a:bodyPr wrap="square" lIns="0" tIns="0" rIns="0" bIns="0" rtlCol="0" anchor="t" anchorCtr="0">
            <a:noAutofit/>
          </a:bodyPr>
          <a:lstStyle>
            <a:defPPr>
              <a:defRPr lang="en-US"/>
            </a:defPPr>
            <a:lvl1pPr algn="ctr">
              <a:defRPr sz="1600" b="1">
                <a:solidFill>
                  <a:schemeClr val="bg1"/>
                </a:solidFill>
                <a:latin typeface="Helvetica" pitchFamily="34" charset="0"/>
                <a:cs typeface="Helvetica" pitchFamily="34" charset="0"/>
              </a:defRPr>
            </a:lvl1pPr>
          </a:lstStyle>
          <a:p>
            <a:endParaRPr lang="en-US" dirty="0"/>
          </a:p>
        </p:txBody>
      </p:sp>
      <p:pic>
        <p:nvPicPr>
          <p:cNvPr id="7" name="Picture 6" descr="Netflix Icon | Netflix, Icon, Save"/>
          <p:cNvPicPr>
            <a:picLocks noChangeAspect="1"/>
          </p:cNvPicPr>
          <p:nvPr/>
        </p:nvPicPr>
        <p:blipFill rotWithShape="1">
          <a:blip r:embed="rId4">
            <a:extLst>
              <a:ext uri="{28A0092B-C50C-407E-A947-70E740481C1C}">
                <a14:useLocalDpi xmlns:a14="http://schemas.microsoft.com/office/drawing/2010/main" val="0"/>
              </a:ext>
            </a:extLst>
          </a:blip>
          <a:srcRect l="21126" t="22159" r="20666" b="20664"/>
          <a:stretch>
            <a:fillRect/>
          </a:stretch>
        </p:blipFill>
        <p:spPr bwMode="auto">
          <a:xfrm>
            <a:off x="982876" y="1351871"/>
            <a:ext cx="1959883" cy="1925184"/>
          </a:xfrm>
          <a:prstGeom prst="rect">
            <a:avLst/>
          </a:prstGeom>
          <a:noFill/>
        </p:spPr>
      </p:pic>
      <p:sp>
        <p:nvSpPr>
          <p:cNvPr id="8" name="Member 2 Name"/>
          <p:cNvSpPr txBox="1"/>
          <p:nvPr/>
        </p:nvSpPr>
        <p:spPr>
          <a:xfrm>
            <a:off x="3814364" y="5829730"/>
            <a:ext cx="1959882" cy="382270"/>
          </a:xfrm>
          <a:prstGeom prst="rect">
            <a:avLst/>
          </a:prstGeom>
          <a:noFill/>
        </p:spPr>
        <p:txBody>
          <a:bodyPr wrap="square" lIns="0" tIns="0" rIns="0" bIns="0" rtlCol="0" anchor="t" anchorCtr="0">
            <a:noAutofit/>
          </a:bodyPr>
          <a:lstStyle>
            <a:defPPr>
              <a:defRPr lang="en-US"/>
            </a:defPPr>
            <a:lvl1pPr algn="ctr">
              <a:defRPr sz="1600" b="1">
                <a:solidFill>
                  <a:schemeClr val="bg1"/>
                </a:solidFill>
                <a:latin typeface="Helvetica" pitchFamily="34" charset="0"/>
                <a:cs typeface="Helvetica" pitchFamily="34" charset="0"/>
              </a:defRPr>
            </a:lvl1pPr>
          </a:lstStyle>
          <a:p>
            <a:endParaRPr lang="en-US" dirty="0"/>
          </a:p>
        </p:txBody>
      </p:sp>
      <p:sp>
        <p:nvSpPr>
          <p:cNvPr id="10" name="Member 2 Name"/>
          <p:cNvSpPr txBox="1"/>
          <p:nvPr/>
        </p:nvSpPr>
        <p:spPr>
          <a:xfrm>
            <a:off x="6372232" y="5839351"/>
            <a:ext cx="2181042" cy="382270"/>
          </a:xfrm>
          <a:prstGeom prst="rect">
            <a:avLst/>
          </a:prstGeom>
          <a:noFill/>
        </p:spPr>
        <p:txBody>
          <a:bodyPr wrap="square" lIns="0" tIns="0" rIns="0" bIns="0" rtlCol="0" anchor="t" anchorCtr="0">
            <a:noAutofit/>
          </a:bodyPr>
          <a:lstStyle>
            <a:defPPr>
              <a:defRPr lang="en-US"/>
            </a:defPPr>
            <a:lvl1pPr algn="ctr">
              <a:defRPr sz="1600" b="1">
                <a:solidFill>
                  <a:schemeClr val="bg1"/>
                </a:solidFill>
                <a:latin typeface="Helvetica" pitchFamily="34" charset="0"/>
                <a:cs typeface="Helvetica" pitchFamily="34" charset="0"/>
              </a:defRPr>
            </a:lvl1p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25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1000"/>
                                        <p:tgtEl>
                                          <p:spTgt spid="1028"/>
                                        </p:tgtEl>
                                      </p:cBhvr>
                                    </p:animEffect>
                                    <p:anim calcmode="lin" valueType="num">
                                      <p:cBhvr>
                                        <p:cTn id="13" dur="1000" fill="hold"/>
                                        <p:tgtEl>
                                          <p:spTgt spid="1028"/>
                                        </p:tgtEl>
                                        <p:attrNameLst>
                                          <p:attrName>ppt_x</p:attrName>
                                        </p:attrNameLst>
                                      </p:cBhvr>
                                      <p:tavLst>
                                        <p:tav tm="0">
                                          <p:val>
                                            <p:strVal val="#ppt_x"/>
                                          </p:val>
                                        </p:tav>
                                        <p:tav tm="100000">
                                          <p:val>
                                            <p:strVal val="#ppt_x"/>
                                          </p:val>
                                        </p:tav>
                                      </p:tavLst>
                                    </p:anim>
                                    <p:anim calcmode="lin" valueType="num">
                                      <p:cBhvr>
                                        <p:cTn id="14" dur="1000" fill="hold"/>
                                        <p:tgtEl>
                                          <p:spTgt spid="102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250"/>
                                  </p:stCondLst>
                                  <p:childTnLst>
                                    <p:set>
                                      <p:cBhvr>
                                        <p:cTn id="16" dur="1" fill="hold">
                                          <p:stCondLst>
                                            <p:cond delay="0"/>
                                          </p:stCondLst>
                                        </p:cTn>
                                        <p:tgtEl>
                                          <p:spTgt spid="1032"/>
                                        </p:tgtEl>
                                        <p:attrNameLst>
                                          <p:attrName>style.visibility</p:attrName>
                                        </p:attrNameLst>
                                      </p:cBhvr>
                                      <p:to>
                                        <p:strVal val="visible"/>
                                      </p:to>
                                    </p:set>
                                    <p:animEffect transition="in" filter="fade">
                                      <p:cBhvr>
                                        <p:cTn id="17" dur="1000"/>
                                        <p:tgtEl>
                                          <p:spTgt spid="1032"/>
                                        </p:tgtEl>
                                      </p:cBhvr>
                                    </p:animEffect>
                                    <p:anim calcmode="lin" valueType="num">
                                      <p:cBhvr>
                                        <p:cTn id="18" dur="1000" fill="hold"/>
                                        <p:tgtEl>
                                          <p:spTgt spid="1032"/>
                                        </p:tgtEl>
                                        <p:attrNameLst>
                                          <p:attrName>ppt_x</p:attrName>
                                        </p:attrNameLst>
                                      </p:cBhvr>
                                      <p:tavLst>
                                        <p:tav tm="0">
                                          <p:val>
                                            <p:strVal val="#ppt_x"/>
                                          </p:val>
                                        </p:tav>
                                        <p:tav tm="100000">
                                          <p:val>
                                            <p:strVal val="#ppt_x"/>
                                          </p:val>
                                        </p:tav>
                                      </p:tavLst>
                                    </p:anim>
                                    <p:anim calcmode="lin" valueType="num">
                                      <p:cBhvr>
                                        <p:cTn id="19" dur="1000" fill="hold"/>
                                        <p:tgtEl>
                                          <p:spTgt spid="103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50"/>
                                  </p:stCondLst>
                                  <p:childTnLst>
                                    <p:set>
                                      <p:cBhvr>
                                        <p:cTn id="21" dur="1" fill="hold">
                                          <p:stCondLst>
                                            <p:cond delay="0"/>
                                          </p:stCondLst>
                                        </p:cTn>
                                        <p:tgtEl>
                                          <p:spTgt spid="1034"/>
                                        </p:tgtEl>
                                        <p:attrNameLst>
                                          <p:attrName>style.visibility</p:attrName>
                                        </p:attrNameLst>
                                      </p:cBhvr>
                                      <p:to>
                                        <p:strVal val="visible"/>
                                      </p:to>
                                    </p:set>
                                    <p:animEffect transition="in" filter="fade">
                                      <p:cBhvr>
                                        <p:cTn id="22" dur="1000"/>
                                        <p:tgtEl>
                                          <p:spTgt spid="1034"/>
                                        </p:tgtEl>
                                      </p:cBhvr>
                                    </p:animEffect>
                                    <p:anim calcmode="lin" valueType="num">
                                      <p:cBhvr>
                                        <p:cTn id="23" dur="1000" fill="hold"/>
                                        <p:tgtEl>
                                          <p:spTgt spid="1034"/>
                                        </p:tgtEl>
                                        <p:attrNameLst>
                                          <p:attrName>ppt_x</p:attrName>
                                        </p:attrNameLst>
                                      </p:cBhvr>
                                      <p:tavLst>
                                        <p:tav tm="0">
                                          <p:val>
                                            <p:strVal val="#ppt_x"/>
                                          </p:val>
                                        </p:tav>
                                        <p:tav tm="100000">
                                          <p:val>
                                            <p:strVal val="#ppt_x"/>
                                          </p:val>
                                        </p:tav>
                                      </p:tavLst>
                                    </p:anim>
                                    <p:anim calcmode="lin" valueType="num">
                                      <p:cBhvr>
                                        <p:cTn id="24" dur="1000" fill="hold"/>
                                        <p:tgtEl>
                                          <p:spTgt spid="1034"/>
                                        </p:tgtEl>
                                        <p:attrNameLst>
                                          <p:attrName>ppt_y</p:attrName>
                                        </p:attrNameLst>
                                      </p:cBhvr>
                                      <p:tavLst>
                                        <p:tav tm="0">
                                          <p:val>
                                            <p:strVal val="#ppt_y+.1"/>
                                          </p:val>
                                        </p:tav>
                                        <p:tav tm="100000">
                                          <p:val>
                                            <p:strVal val="#ppt_y"/>
                                          </p:val>
                                        </p:tav>
                                      </p:tavLst>
                                    </p:anim>
                                  </p:childTnLst>
                                </p:cTn>
                              </p:par>
                              <p:par>
                                <p:cTn id="25" presetID="10" presetClass="entr" presetSubtype="0" fill="hold" grpId="0" nodeType="withEffect">
                                  <p:stCondLst>
                                    <p:cond delay="100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750"/>
                                        <p:tgtEl>
                                          <p:spTgt spid="14"/>
                                        </p:tgtEl>
                                      </p:cBhvr>
                                    </p:animEffect>
                                  </p:childTnLst>
                                </p:cTn>
                              </p:par>
                              <p:par>
                                <p:cTn id="28" presetID="10" presetClass="entr" presetSubtype="0" fill="hold" grpId="0" nodeType="withEffect">
                                  <p:stCondLst>
                                    <p:cond delay="125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750"/>
                                        <p:tgtEl>
                                          <p:spTgt spid="15"/>
                                        </p:tgtEl>
                                      </p:cBhvr>
                                    </p:animEffect>
                                  </p:childTnLst>
                                </p:cTn>
                              </p:par>
                              <p:par>
                                <p:cTn id="31" presetID="10" presetClass="entr" presetSubtype="0" fill="hold" grpId="0" nodeType="withEffect">
                                  <p:stCondLst>
                                    <p:cond delay="1500"/>
                                  </p:stCondLst>
                                  <p:childTnLst>
                                    <p:set>
                                      <p:cBhvr>
                                        <p:cTn id="32" dur="1" fill="hold">
                                          <p:stCondLst>
                                            <p:cond delay="0"/>
                                          </p:stCondLst>
                                        </p:cTn>
                                        <p:tgtEl>
                                          <p:spTgt spid="16"/>
                                        </p:tgtEl>
                                        <p:attrNameLst>
                                          <p:attrName>style.visibility</p:attrName>
                                        </p:attrNameLst>
                                      </p:cBhvr>
                                      <p:to>
                                        <p:strVal val="visible"/>
                                      </p:to>
                                    </p:set>
                                    <p:animEffect transition="in" filter="fade">
                                      <p:cBhvr>
                                        <p:cTn id="33" dur="750"/>
                                        <p:tgtEl>
                                          <p:spTgt spid="16"/>
                                        </p:tgtEl>
                                      </p:cBhvr>
                                    </p:animEffect>
                                  </p:childTnLst>
                                </p:cTn>
                              </p:par>
                              <p:par>
                                <p:cTn id="34" presetID="10" presetClass="entr" presetSubtype="0" fill="hold" grpId="0" nodeType="withEffect">
                                  <p:stCondLst>
                                    <p:cond delay="175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750"/>
                                        <p:tgtEl>
                                          <p:spTgt spid="17"/>
                                        </p:tgtEl>
                                      </p:cBhvr>
                                    </p:animEffect>
                                  </p:childTnLst>
                                </p:cTn>
                              </p:par>
                              <p:par>
                                <p:cTn id="37" presetID="10" presetClass="entr" presetSubtype="0" fill="hold" grpId="0" nodeType="withEffect">
                                  <p:stCondLst>
                                    <p:cond delay="200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750"/>
                                        <p:tgtEl>
                                          <p:spTgt spid="18"/>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750"/>
                                        <p:tgtEl>
                                          <p:spTgt spid="8"/>
                                        </p:tgtEl>
                                      </p:cBhvr>
                                    </p:animEffect>
                                  </p:childTnLst>
                                </p:cTn>
                              </p:par>
                              <p:par>
                                <p:cTn id="43" presetID="10" presetClass="entr" presetSubtype="0" fill="hold" grpId="0" nodeType="withEffect">
                                  <p:stCondLst>
                                    <p:cond delay="125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8"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p:cNvSpPr txBox="1"/>
          <p:nvPr/>
        </p:nvSpPr>
        <p:spPr>
          <a:xfrm>
            <a:off x="798513" y="1588903"/>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endParaRPr lang="en-IN" sz="3600" b="1" dirty="0">
              <a:solidFill>
                <a:schemeClr val="bg1"/>
              </a:solidFill>
              <a:latin typeface="Helvetica" pitchFamily="34" charset="0"/>
              <a:cs typeface="Helvetica" pitchFamily="34" charset="0"/>
            </a:endParaRPr>
          </a:p>
        </p:txBody>
      </p:sp>
      <p:sp>
        <p:nvSpPr>
          <p:cNvPr id="24" name="TextBox 20"/>
          <p:cNvSpPr txBox="1"/>
          <p:nvPr/>
        </p:nvSpPr>
        <p:spPr>
          <a:xfrm>
            <a:off x="841426" y="2584699"/>
            <a:ext cx="3848980" cy="3424079"/>
          </a:xfrm>
          <a:prstGeom prst="rect">
            <a:avLst/>
          </a:prstGeom>
          <a:noFill/>
        </p:spPr>
        <p:txBody>
          <a:bodyPr wrap="square" rtlCol="0">
            <a:spAutoFit/>
          </a:bodyPr>
          <a:lstStyle/>
          <a:p>
            <a:pPr algn="just">
              <a:lnSpc>
                <a:spcPct val="130000"/>
              </a:lnSpc>
            </a:pPr>
            <a:r>
              <a:rPr lang="en-US" sz="1400" dirty="0">
                <a:solidFill>
                  <a:schemeClr val="bg1"/>
                </a:solidFill>
                <a:latin typeface="Arial" panose="020B0604020202020204" pitchFamily="34" charset="0"/>
                <a:cs typeface="Arial" panose="020B0604020202020204" pitchFamily="34" charset="0"/>
              </a:rPr>
              <a:t>This project represents a strategic approach to harness the power of data mining and clustering for content recommendation systems. By enriching the dataset with newly engineered features and applying clustering techniques, we aim to provide actionable insights that could significantly enhance Netflix's recommendation engine. Ultimately, the project seeks to contribute to Netflix's ongoing efforts to captivate and retain subscribers by delivering a highly personalized and satisfying viewing experience.</a:t>
            </a:r>
            <a:endParaRPr lang="en-IN" sz="1400" dirty="0">
              <a:solidFill>
                <a:schemeClr val="bg1"/>
              </a:solidFill>
              <a:latin typeface="Arial" panose="020B0604020202020204" pitchFamily="34" charset="0"/>
              <a:cs typeface="Arial" panose="020B0604020202020204" pitchFamily="34"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grpSp>
        <p:nvGrpSpPr>
          <p:cNvPr id="33" name="Grupo 32"/>
          <p:cNvGrpSpPr/>
          <p:nvPr/>
        </p:nvGrpSpPr>
        <p:grpSpPr>
          <a:xfrm>
            <a:off x="954101" y="1190346"/>
            <a:ext cx="1401514" cy="497149"/>
            <a:chOff x="954101" y="1677362"/>
            <a:chExt cx="1401514" cy="497149"/>
          </a:xfrm>
        </p:grpSpPr>
        <p:sp>
          <p:nvSpPr>
            <p:cNvPr id="34" name="Rectangle 1"/>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
            <p:cNvSpPr txBox="1"/>
            <p:nvPr/>
          </p:nvSpPr>
          <p:spPr>
            <a:xfrm>
              <a:off x="1385514" y="1770804"/>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Project</a:t>
              </a:r>
              <a:endParaRPr lang="en-US" dirty="0">
                <a:solidFill>
                  <a:schemeClr val="bg1"/>
                </a:solidFill>
                <a:latin typeface="Helvetica" pitchFamily="34" charset="0"/>
                <a:cs typeface="Helvetica" pitchFamily="34" charset="0"/>
              </a:endParaRPr>
            </a:p>
          </p:txBody>
        </p:sp>
      </p:grpSp>
      <p:sp>
        <p:nvSpPr>
          <p:cNvPr id="38" name="CuadroTexto 37"/>
          <p:cNvSpPr txBox="1"/>
          <p:nvPr/>
        </p:nvSpPr>
        <p:spPr>
          <a:xfrm>
            <a:off x="824810" y="2073452"/>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39" name="Rectángulo 38"/>
          <p:cNvSpPr/>
          <p:nvPr/>
        </p:nvSpPr>
        <p:spPr>
          <a:xfrm>
            <a:off x="2126055" y="214321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40" name="CuadroTexto 39"/>
          <p:cNvSpPr txBox="1"/>
          <p:nvPr/>
        </p:nvSpPr>
        <p:spPr>
          <a:xfrm>
            <a:off x="2651316" y="210030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nvGrpSpPr>
          <p:cNvPr id="48" name="Grupo 47"/>
          <p:cNvGrpSpPr/>
          <p:nvPr/>
        </p:nvGrpSpPr>
        <p:grpSpPr>
          <a:xfrm>
            <a:off x="10227078" y="5674085"/>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itchFamily="34" charset="0"/>
                <a:cs typeface="Helvetica" pitchFamily="34" charset="0"/>
              </a:endParaRPr>
            </a:p>
          </p:txBody>
        </p:sp>
        <p:sp>
          <p:nvSpPr>
            <p:cNvPr id="46" name="Freeform 7"/>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Skip</a:t>
              </a:r>
              <a:endParaRPr lang="en-US" sz="1050" b="1" dirty="0">
                <a:latin typeface="Helvetica" pitchFamily="34" charset="0"/>
                <a:cs typeface="Helvetica" pitchFamily="34" charset="0"/>
              </a:endParaRPr>
            </a:p>
          </p:txBody>
        </p:sp>
      </p:grpSp>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ackgroundRemoval t="3961" b="90150" l="5217" r="98716">
                        <a14:foregroundMark x1="5217" y1="52570" x2="6501" y2="51927"/>
                        <a14:foregroundMark x1="42055" y1="90150" x2="54013" y2="90150"/>
                        <a14:foregroundMark x1="89888" y1="33084" x2="90128" y2="30621"/>
                        <a14:foregroundMark x1="90449" y1="59529" x2="90931" y2="66595"/>
                        <a14:foregroundMark x1="90690" y1="30942" x2="90931" y2="39293"/>
                        <a14:foregroundMark x1="54815" y1="9208" x2="69502" y2="9422"/>
                        <a14:foregroundMark x1="62360" y1="6103" x2="62360" y2="6103"/>
                        <a14:foregroundMark x1="28973" y1="5246" x2="30979" y2="5460"/>
                        <a14:foregroundMark x1="43178" y1="33833" x2="44141" y2="50214"/>
                        <a14:foregroundMark x1="44141" y1="50214" x2="54013" y2="35867"/>
                        <a14:foregroundMark x1="54013" y1="35867" x2="50883" y2="32869"/>
                        <a14:foregroundMark x1="41172" y1="33512" x2="39888" y2="53319"/>
                        <a14:foregroundMark x1="39888" y1="53319" x2="54896" y2="61456"/>
                        <a14:foregroundMark x1="54896" y1="61456" x2="53130" y2="52248"/>
                        <a14:foregroundMark x1="57705" y1="35653" x2="58989" y2="60385"/>
                        <a14:foregroundMark x1="58989" y1="60385" x2="45425" y2="64561"/>
                        <a14:foregroundMark x1="45425" y1="64561" x2="37640" y2="50000"/>
                        <a14:foregroundMark x1="37640" y1="50000" x2="37881" y2="40471"/>
                        <a14:foregroundMark x1="98716" y1="3961" x2="98716" y2="3961"/>
                      </a14:backgroundRemoval>
                    </a14:imgEffect>
                  </a14:imgLayer>
                </a14:imgProps>
              </a:ext>
            </a:extLst>
          </a:blip>
          <a:stretch>
            <a:fillRect/>
          </a:stretch>
        </p:blipFill>
        <p:spPr>
          <a:xfrm>
            <a:off x="5425560" y="1275214"/>
            <a:ext cx="5747265" cy="43075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7" name="Freeform 7"/>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 name="Freeform 8"/>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 name="Freeform 9"/>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16" name="Freeform 16"/>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7" name="Freeform 17"/>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19" name="Freeform 19"/>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 name="Freeform 21"/>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 name="Freeform 22"/>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p>
        </p:txBody>
      </p:sp>
      <p:sp>
        <p:nvSpPr>
          <p:cNvPr id="33" name="Freeform 33"/>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4" name="Freeform 34"/>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5" name="Freeform 35"/>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6" name="Freeform 36"/>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7" name="Freeform 37"/>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8" name="Freeform 38"/>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pic>
        <p:nvPicPr>
          <p:cNvPr id="42" name="Marcador de posición de imagen 41"/>
          <p:cNvPicPr>
            <a:picLocks noGrp="1" noChangeAspect="1"/>
          </p:cNvPicPr>
          <p:nvPr>
            <p:ph type="pic" sz="quarter" idx="10"/>
          </p:nvPr>
        </p:nvPicPr>
        <p:blipFill>
          <a:blip r:embed="rId1">
            <a:extLst>
              <a:ext uri="{28A0092B-C50C-407E-A947-70E740481C1C}">
                <a14:useLocalDpi xmlns:a14="http://schemas.microsoft.com/office/drawing/2010/main" val="0"/>
              </a:ext>
            </a:extLst>
          </a:blip>
          <a:srcRect t="1745" b="1745"/>
          <a:stretch>
            <a:fillRect/>
          </a:stretch>
        </p:blipFill>
        <p:spPr/>
      </p:pic>
      <p:sp>
        <p:nvSpPr>
          <p:cNvPr id="60" name="Bottom Gradient"/>
          <p:cNvSpPr/>
          <p:nvPr/>
        </p:nvSpPr>
        <p:spPr>
          <a:xfrm rot="5400000">
            <a:off x="3368785" y="-3044771"/>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1" name="Grupo 60"/>
          <p:cNvGrpSpPr/>
          <p:nvPr/>
        </p:nvGrpSpPr>
        <p:grpSpPr>
          <a:xfrm>
            <a:off x="455323" y="739883"/>
            <a:ext cx="7744404" cy="4179987"/>
            <a:chOff x="455326" y="2050742"/>
            <a:chExt cx="7744404" cy="2928918"/>
          </a:xfrm>
        </p:grpSpPr>
        <p:grpSp>
          <p:nvGrpSpPr>
            <p:cNvPr id="62" name="Grupo 61"/>
            <p:cNvGrpSpPr/>
            <p:nvPr/>
          </p:nvGrpSpPr>
          <p:grpSpPr>
            <a:xfrm>
              <a:off x="455326" y="2050742"/>
              <a:ext cx="7744404" cy="2909780"/>
              <a:chOff x="455326" y="2050742"/>
              <a:chExt cx="7744404" cy="2909780"/>
            </a:xfrm>
          </p:grpSpPr>
          <p:grpSp>
            <p:nvGrpSpPr>
              <p:cNvPr id="65" name="Grupo 64"/>
              <p:cNvGrpSpPr/>
              <p:nvPr/>
            </p:nvGrpSpPr>
            <p:grpSpPr>
              <a:xfrm>
                <a:off x="455326" y="2050742"/>
                <a:ext cx="7744404" cy="2621055"/>
                <a:chOff x="375427" y="2379216"/>
                <a:chExt cx="7744404" cy="2621055"/>
              </a:xfrm>
            </p:grpSpPr>
            <p:sp>
              <p:nvSpPr>
                <p:cNvPr id="67" name="TextBox 3"/>
                <p:cNvSpPr txBox="1"/>
                <p:nvPr/>
              </p:nvSpPr>
              <p:spPr>
                <a:xfrm>
                  <a:off x="427853" y="2837104"/>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Exploratory</a:t>
                  </a:r>
                  <a:endParaRPr lang="en-US" sz="3600" b="1" dirty="0">
                    <a:solidFill>
                      <a:schemeClr val="bg1"/>
                    </a:solidFill>
                    <a:latin typeface="Helvetica" pitchFamily="34" charset="0"/>
                    <a:cs typeface="Helvetica" pitchFamily="34" charset="0"/>
                  </a:endParaRPr>
                </a:p>
                <a:p>
                  <a:r>
                    <a:rPr lang="en-US" sz="3600" b="1" dirty="0">
                      <a:solidFill>
                        <a:schemeClr val="bg1"/>
                      </a:solidFill>
                      <a:latin typeface="Helvetica" pitchFamily="34" charset="0"/>
                      <a:cs typeface="Helvetica" pitchFamily="34" charset="0"/>
                    </a:rPr>
                    <a:t>Data Analysis</a:t>
                  </a:r>
                  <a:endParaRPr lang="en-US" sz="3600" dirty="0">
                    <a:solidFill>
                      <a:schemeClr val="bg1"/>
                    </a:solidFill>
                    <a:latin typeface="Helvetica" pitchFamily="34" charset="0"/>
                    <a:cs typeface="Helvetica" pitchFamily="34" charset="0"/>
                  </a:endParaRPr>
                </a:p>
              </p:txBody>
            </p:sp>
            <p:sp>
              <p:nvSpPr>
                <p:cNvPr id="68" name="TextBox 47"/>
                <p:cNvSpPr txBox="1"/>
                <p:nvPr/>
              </p:nvSpPr>
              <p:spPr>
                <a:xfrm>
                  <a:off x="375427" y="4231921"/>
                  <a:ext cx="6591520" cy="768350"/>
                </a:xfrm>
                <a:prstGeom prst="rect">
                  <a:avLst/>
                </a:prstGeom>
                <a:noFill/>
              </p:spPr>
              <p:txBody>
                <a:bodyPr wrap="square" rtlCol="0">
                  <a:spAutoFit/>
                </a:bodyPr>
                <a:lstStyle/>
                <a:p>
                  <a:r>
                    <a:rPr lang="en-US" sz="1400" dirty="0">
                      <a:solidFill>
                        <a:schemeClr val="bg1"/>
                      </a:solidFill>
                      <a:latin typeface="Arial" panose="020B0604020202020204" pitchFamily="34" charset="0"/>
                      <a:cs typeface="Arial" panose="020B0604020202020204" pitchFamily="34" charset="0"/>
                    </a:rPr>
                    <a:t>In our EDA, we're looking closely at the numbers, what viewers say about shows, and what's popular on Netflix. We're checking out which types of shows are watched the most and when new ones come out. Our goal is to find cool new ways to help Netflix suggest shows and movies that you'll really like, making sure there's always something great for you to watch.</a:t>
                  </a:r>
                  <a:endParaRPr lang="en-US" sz="1400" dirty="0">
                    <a:solidFill>
                      <a:schemeClr val="bg1"/>
                    </a:solidFill>
                    <a:latin typeface="Arial" panose="020B0604020202020204" pitchFamily="34" charset="0"/>
                    <a:cs typeface="Arial" panose="020B0604020202020204" pitchFamily="34" charset="0"/>
                  </a:endParaRPr>
                </a:p>
              </p:txBody>
            </p:sp>
            <p:grpSp>
              <p:nvGrpSpPr>
                <p:cNvPr id="69" name="Grupo 68"/>
                <p:cNvGrpSpPr/>
                <p:nvPr/>
              </p:nvGrpSpPr>
              <p:grpSpPr>
                <a:xfrm>
                  <a:off x="516062" y="2379216"/>
                  <a:ext cx="300259" cy="406668"/>
                  <a:chOff x="4333460" y="1249016"/>
                  <a:chExt cx="3219131" cy="4359967"/>
                </a:xfrm>
              </p:grpSpPr>
              <p:sp>
                <p:nvSpPr>
                  <p:cNvPr id="74" name="Rectangle 1"/>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0" name="TextBox 3"/>
                <p:cNvSpPr txBox="1"/>
                <p:nvPr/>
              </p:nvSpPr>
              <p:spPr>
                <a:xfrm>
                  <a:off x="947475" y="2472658"/>
                  <a:ext cx="970101"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Subtitle</a:t>
                  </a:r>
                  <a:endParaRPr lang="en-US" dirty="0">
                    <a:solidFill>
                      <a:schemeClr val="bg1"/>
                    </a:solidFill>
                    <a:latin typeface="Helvetica" pitchFamily="34" charset="0"/>
                    <a:cs typeface="Helvetica" pitchFamily="34" charset="0"/>
                  </a:endParaRPr>
                </a:p>
              </p:txBody>
            </p:sp>
            <p:sp>
              <p:nvSpPr>
                <p:cNvPr id="71" name="CuadroTexto 70"/>
                <p:cNvSpPr txBox="1"/>
                <p:nvPr/>
              </p:nvSpPr>
              <p:spPr>
                <a:xfrm>
                  <a:off x="417251" y="3879542"/>
                  <a:ext cx="1455937" cy="369332"/>
                </a:xfrm>
                <a:prstGeom prst="rect">
                  <a:avLst/>
                </a:prstGeom>
                <a:noFill/>
              </p:spPr>
              <p:txBody>
                <a:bodyPr wrap="square" rtlCol="0">
                  <a:spAutoFit/>
                </a:bodyPr>
                <a:lstStyle/>
                <a:p>
                  <a:r>
                    <a:rPr lang="en-US" dirty="0">
                      <a:solidFill>
                        <a:schemeClr val="accent6"/>
                      </a:solidFill>
                    </a:rPr>
                    <a:t>97% for you</a:t>
                  </a:r>
                  <a:endParaRPr lang="en-US" dirty="0">
                    <a:solidFill>
                      <a:schemeClr val="accent6"/>
                    </a:solidFill>
                  </a:endParaRPr>
                </a:p>
              </p:txBody>
            </p:sp>
            <p:sp>
              <p:nvSpPr>
                <p:cNvPr id="72" name="Rectángulo 71"/>
                <p:cNvSpPr/>
                <p:nvPr/>
              </p:nvSpPr>
              <p:spPr>
                <a:xfrm>
                  <a:off x="1695636" y="3941685"/>
                  <a:ext cx="464669" cy="25745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endParaRPr lang="en-US" sz="1400" dirty="0"/>
                </a:p>
              </p:txBody>
            </p:sp>
            <p:sp>
              <p:nvSpPr>
                <p:cNvPr id="73" name="CuadroTexto 72"/>
                <p:cNvSpPr txBox="1"/>
                <p:nvPr/>
              </p:nvSpPr>
              <p:spPr>
                <a:xfrm>
                  <a:off x="2220897" y="3898777"/>
                  <a:ext cx="1455937" cy="369332"/>
                </a:xfrm>
                <a:prstGeom prst="rect">
                  <a:avLst/>
                </a:prstGeom>
                <a:noFill/>
              </p:spPr>
              <p:txBody>
                <a:bodyPr wrap="square" rtlCol="0">
                  <a:spAutoFit/>
                </a:bodyPr>
                <a:lstStyle/>
                <a:p>
                  <a:r>
                    <a:rPr lang="en-US" dirty="0">
                      <a:solidFill>
                        <a:schemeClr val="bg1"/>
                      </a:solidFill>
                    </a:rPr>
                    <a:t>2022</a:t>
                  </a:r>
                  <a:endParaRPr lang="en-US" dirty="0">
                    <a:solidFill>
                      <a:schemeClr val="bg1"/>
                    </a:solidFill>
                  </a:endParaRPr>
                </a:p>
              </p:txBody>
            </p:sp>
          </p:grpSp>
          <p:sp>
            <p:nvSpPr>
              <p:cNvPr id="66" name="Rectángulo redondeado 65"/>
              <p:cNvSpPr/>
              <p:nvPr/>
            </p:nvSpPr>
            <p:spPr>
              <a:xfrm>
                <a:off x="497151" y="4721226"/>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itchFamily="34" charset="0"/>
                  <a:cs typeface="Helvetica" pitchFamily="34" charset="0"/>
                </a:endParaRPr>
              </a:p>
            </p:txBody>
          </p:sp>
        </p:grpSp>
        <p:sp>
          <p:nvSpPr>
            <p:cNvPr id="63" name="Freeform 7"/>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lstStyle/>
            <a:p>
              <a:endParaRPr lang="en-US"/>
            </a:p>
          </p:txBody>
        </p:sp>
        <p:sp>
          <p:nvSpPr>
            <p:cNvPr id="64" name="CuadroTexto 63"/>
            <p:cNvSpPr txBox="1"/>
            <p:nvPr/>
          </p:nvSpPr>
          <p:spPr>
            <a:xfrm>
              <a:off x="708025" y="4718050"/>
              <a:ext cx="644525" cy="261610"/>
            </a:xfrm>
            <a:prstGeom prst="rect">
              <a:avLst/>
            </a:prstGeom>
            <a:noFill/>
          </p:spPr>
          <p:txBody>
            <a:bodyPr wrap="square" rtlCol="0">
              <a:spAutoFit/>
            </a:bodyPr>
            <a:lstStyle/>
            <a:p>
              <a:r>
                <a:rPr lang="en-US" sz="1050" b="1" dirty="0">
                  <a:latin typeface="Helvetica" pitchFamily="34" charset="0"/>
                  <a:cs typeface="Helvetica" pitchFamily="34" charset="0"/>
                </a:rPr>
                <a:t>Play</a:t>
              </a:r>
              <a:endParaRPr lang="en-US" sz="1050" b="1" dirty="0">
                <a:latin typeface="Helvetica" pitchFamily="34" charset="0"/>
                <a:cs typeface="Helvetica" pitchFamily="34"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5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2250"/>
                                        <p:tgtEl>
                                          <p:spTgt spid="14"/>
                                        </p:tgtEl>
                                      </p:cBhvr>
                                    </p:animEffect>
                                  </p:childTnLst>
                                </p:cTn>
                              </p:par>
                            </p:childTnLst>
                          </p:cTn>
                        </p:par>
                        <p:par>
                          <p:cTn id="8" fill="hold">
                            <p:stCondLst>
                              <p:cond delay="3000"/>
                            </p:stCondLst>
                            <p:childTnLst>
                              <p:par>
                                <p:cTn id="9" presetID="10" presetClass="entr" presetSubtype="0" fill="hold" grpId="0" nodeType="afterEffect">
                                  <p:stCondLst>
                                    <p:cond delay="0"/>
                                  </p:stCondLst>
                                  <p:childTnLst>
                                    <p:set>
                                      <p:cBhvr>
                                        <p:cTn id="10" dur="1" fill="hold">
                                          <p:stCondLst>
                                            <p:cond delay="0"/>
                                          </p:stCondLst>
                                        </p:cTn>
                                        <p:tgtEl>
                                          <p:spTgt spid="60"/>
                                        </p:tgtEl>
                                        <p:attrNameLst>
                                          <p:attrName>style.visibility</p:attrName>
                                        </p:attrNameLst>
                                      </p:cBhvr>
                                      <p:to>
                                        <p:strVal val="visible"/>
                                      </p:to>
                                    </p:set>
                                    <p:animEffect transition="in" filter="fade">
                                      <p:cBhvr>
                                        <p:cTn id="11"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570748" y="302029"/>
            <a:ext cx="7691978" cy="1133155"/>
          </a:xfrm>
          <a:prstGeom prst="rect">
            <a:avLst/>
          </a:prstGeom>
          <a:noFill/>
        </p:spPr>
        <p:txBody>
          <a:bodyPr wrap="square" lIns="0" tIns="0" rIns="0" bIns="0" rtlCol="0" anchor="ctr" anchorCtr="0">
            <a:noAutofit/>
          </a:bodyPr>
          <a:lstStyle/>
          <a:p>
            <a:pPr algn="ctr"/>
            <a:r>
              <a:rPr lang="en-US" sz="3600" dirty="0">
                <a:solidFill>
                  <a:srgbClr val="CC0000"/>
                </a:solidFill>
                <a:latin typeface="Helvetica" pitchFamily="34" charset="0"/>
                <a:cs typeface="Helvetica" pitchFamily="34" charset="0"/>
              </a:rPr>
              <a:t>Missing Values in Dataset</a:t>
            </a:r>
            <a:endParaRPr lang="en-US" sz="3600" dirty="0">
              <a:solidFill>
                <a:srgbClr val="CC0000"/>
              </a:solidFill>
              <a:latin typeface="Helvetica" pitchFamily="34" charset="0"/>
              <a:cs typeface="Helvetica" pitchFamily="34" charset="0"/>
            </a:endParaRPr>
          </a:p>
        </p:txBody>
      </p:sp>
      <p:sp>
        <p:nvSpPr>
          <p:cNvPr id="40" name="TextBox 47"/>
          <p:cNvSpPr txBox="1"/>
          <p:nvPr/>
        </p:nvSpPr>
        <p:spPr>
          <a:xfrm>
            <a:off x="1076764" y="4693559"/>
            <a:ext cx="3033597" cy="461665"/>
          </a:xfrm>
          <a:prstGeom prst="rect">
            <a:avLst/>
          </a:prstGeom>
          <a:noFill/>
        </p:spPr>
        <p:txBody>
          <a:bodyPr wrap="square" rtlCol="0">
            <a:spAutoFit/>
          </a:bodyPr>
          <a:lstStyle/>
          <a:p>
            <a:pPr algn="ctr"/>
            <a:r>
              <a:rPr lang="en-PH" sz="1200" dirty="0">
                <a:solidFill>
                  <a:schemeClr val="bg1"/>
                </a:solidFill>
                <a:latin typeface="Open Sans" panose="020B0606030504020204" pitchFamily="34" charset="0"/>
                <a:cs typeface="Arial" panose="020B0604020202020204" pitchFamily="34" charset="0"/>
              </a:rPr>
              <a:t>Percentage of Missing Values in “director” Column of Dataset</a:t>
            </a: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13" name="Picture Placeholder 1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658" b="5658"/>
          <a:stretch>
            <a:fillRect/>
          </a:stretch>
        </p:blipFill>
        <p:spPr>
          <a:xfrm>
            <a:off x="1076325" y="1676400"/>
            <a:ext cx="3241675" cy="2879725"/>
          </a:xfrm>
        </p:spPr>
      </p:pic>
      <p:pic>
        <p:nvPicPr>
          <p:cNvPr id="14" name="Picture Placeholder 12"/>
          <p:cNvPicPr>
            <a:picLocks noChangeAspect="1"/>
          </p:cNvPicPr>
          <p:nvPr/>
        </p:nvPicPr>
        <p:blipFill>
          <a:blip r:embed="rId3">
            <a:extLst>
              <a:ext uri="{28A0092B-C50C-407E-A947-70E740481C1C}">
                <a14:useLocalDpi xmlns:a14="http://schemas.microsoft.com/office/drawing/2010/main" val="0"/>
              </a:ext>
            </a:extLst>
          </a:blip>
          <a:srcRect t="5733" b="5733"/>
          <a:stretch>
            <a:fillRect/>
          </a:stretch>
        </p:blipFill>
        <p:spPr>
          <a:xfrm>
            <a:off x="4475162" y="1676400"/>
            <a:ext cx="3241675" cy="2879725"/>
          </a:xfrm>
          <a:prstGeom prst="rect">
            <a:avLst/>
          </a:prstGeom>
        </p:spPr>
      </p:pic>
      <p:pic>
        <p:nvPicPr>
          <p:cNvPr id="15" name="Picture Placeholder 12"/>
          <p:cNvPicPr>
            <a:picLocks noChangeAspect="1"/>
          </p:cNvPicPr>
          <p:nvPr/>
        </p:nvPicPr>
        <p:blipFill>
          <a:blip r:embed="rId4">
            <a:extLst>
              <a:ext uri="{28A0092B-C50C-407E-A947-70E740481C1C}">
                <a14:useLocalDpi xmlns:a14="http://schemas.microsoft.com/office/drawing/2010/main" val="0"/>
              </a:ext>
            </a:extLst>
          </a:blip>
          <a:srcRect t="5733" b="5733"/>
          <a:stretch>
            <a:fillRect/>
          </a:stretch>
        </p:blipFill>
        <p:spPr>
          <a:xfrm>
            <a:off x="7831137" y="1684550"/>
            <a:ext cx="3241675" cy="2879725"/>
          </a:xfrm>
          <a:prstGeom prst="rect">
            <a:avLst/>
          </a:prstGeom>
        </p:spPr>
      </p:pic>
      <p:sp>
        <p:nvSpPr>
          <p:cNvPr id="16" name="TextBox 47"/>
          <p:cNvSpPr txBox="1"/>
          <p:nvPr/>
        </p:nvSpPr>
        <p:spPr>
          <a:xfrm>
            <a:off x="7831137" y="4749108"/>
            <a:ext cx="3033597" cy="461665"/>
          </a:xfrm>
          <a:prstGeom prst="rect">
            <a:avLst/>
          </a:prstGeom>
          <a:noFill/>
        </p:spPr>
        <p:txBody>
          <a:bodyPr wrap="square" rtlCol="0">
            <a:spAutoFit/>
          </a:bodyPr>
          <a:lstStyle/>
          <a:p>
            <a:pPr algn="ctr"/>
            <a:r>
              <a:rPr lang="en-PH" sz="1200" dirty="0">
                <a:solidFill>
                  <a:schemeClr val="bg1"/>
                </a:solidFill>
                <a:latin typeface="Open Sans" panose="020B0606030504020204" pitchFamily="34" charset="0"/>
                <a:cs typeface="Arial" panose="020B0604020202020204" pitchFamily="34" charset="0"/>
              </a:rPr>
              <a:t>Percentage of Missing Values in “country” </a:t>
            </a:r>
            <a:r>
              <a:rPr lang="en-PH" sz="1200">
                <a:solidFill>
                  <a:schemeClr val="bg1"/>
                </a:solidFill>
                <a:latin typeface="Open Sans" panose="020B0606030504020204" pitchFamily="34" charset="0"/>
                <a:cs typeface="Arial" panose="020B0604020202020204" pitchFamily="34" charset="0"/>
              </a:rPr>
              <a:t>Column of </a:t>
            </a:r>
            <a:r>
              <a:rPr lang="en-PH" sz="1200" dirty="0">
                <a:solidFill>
                  <a:schemeClr val="bg1"/>
                </a:solidFill>
                <a:latin typeface="Open Sans" panose="020B0606030504020204" pitchFamily="34" charset="0"/>
                <a:cs typeface="Arial" panose="020B0604020202020204" pitchFamily="34" charset="0"/>
              </a:rPr>
              <a:t>Dataset</a:t>
            </a:r>
            <a:endParaRPr lang="en-US" sz="1200" dirty="0">
              <a:solidFill>
                <a:schemeClr val="bg1"/>
              </a:solidFill>
              <a:latin typeface="Arial" panose="020B0604020202020204" pitchFamily="34" charset="0"/>
              <a:cs typeface="Arial" panose="020B0604020202020204" pitchFamily="34" charset="0"/>
            </a:endParaRPr>
          </a:p>
        </p:txBody>
      </p:sp>
      <p:sp>
        <p:nvSpPr>
          <p:cNvPr id="17" name="TextBox 47"/>
          <p:cNvSpPr txBox="1"/>
          <p:nvPr/>
        </p:nvSpPr>
        <p:spPr>
          <a:xfrm>
            <a:off x="4579200" y="4719935"/>
            <a:ext cx="3033597" cy="461665"/>
          </a:xfrm>
          <a:prstGeom prst="rect">
            <a:avLst/>
          </a:prstGeom>
          <a:noFill/>
        </p:spPr>
        <p:txBody>
          <a:bodyPr wrap="square" rtlCol="0">
            <a:spAutoFit/>
          </a:bodyPr>
          <a:lstStyle/>
          <a:p>
            <a:pPr algn="ctr"/>
            <a:r>
              <a:rPr lang="en-PH" sz="1200" dirty="0">
                <a:solidFill>
                  <a:schemeClr val="bg1"/>
                </a:solidFill>
                <a:latin typeface="Open Sans" panose="020B0606030504020204" pitchFamily="34" charset="0"/>
                <a:cs typeface="Arial" panose="020B0604020202020204" pitchFamily="34" charset="0"/>
              </a:rPr>
              <a:t>Percentage of Missing Values in “cast” Column of Dataset</a:t>
            </a:r>
            <a:endParaRPr lang="en-US" sz="1200" dirty="0">
              <a:solidFill>
                <a:schemeClr val="bg1"/>
              </a:solidFill>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
          <p:cNvSpPr txBox="1"/>
          <p:nvPr/>
        </p:nvSpPr>
        <p:spPr>
          <a:xfrm>
            <a:off x="1203000" y="354858"/>
            <a:ext cx="8801100" cy="1133155"/>
          </a:xfrm>
          <a:prstGeom prst="rect">
            <a:avLst/>
          </a:prstGeom>
          <a:noFill/>
        </p:spPr>
        <p:txBody>
          <a:bodyPr wrap="square" lIns="0" tIns="0" rIns="0" bIns="0" rtlCol="0" anchor="ctr" anchorCtr="0">
            <a:noAutofit/>
          </a:bodyPr>
          <a:lstStyle/>
          <a:p>
            <a:pPr algn="ctr"/>
            <a:r>
              <a:rPr lang="en-US" sz="3600" dirty="0">
                <a:solidFill>
                  <a:srgbClr val="CC0000"/>
                </a:solidFill>
                <a:latin typeface="Helvetica" pitchFamily="34" charset="0"/>
                <a:cs typeface="Helvetica" pitchFamily="34" charset="0"/>
              </a:rPr>
              <a:t>Handling Missing Values</a:t>
            </a:r>
            <a:endParaRPr lang="en-US" sz="3600" dirty="0">
              <a:solidFill>
                <a:srgbClr val="CC0000"/>
              </a:solidFill>
              <a:latin typeface="Helvetica" pitchFamily="34" charset="0"/>
              <a:cs typeface="Helvetica" pitchFamily="34" charset="0"/>
            </a:endParaRPr>
          </a:p>
        </p:txBody>
      </p:sp>
      <p:sp>
        <p:nvSpPr>
          <p:cNvPr id="40" name="TextBox 47"/>
          <p:cNvSpPr txBox="1"/>
          <p:nvPr/>
        </p:nvSpPr>
        <p:spPr>
          <a:xfrm>
            <a:off x="1226974" y="4693559"/>
            <a:ext cx="3033597" cy="1015663"/>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Filled the missing values by fetching real-time data from Wikipedia such that the percentage of missing values for “director” column has changed to 20.7% from 29.9%</a:t>
            </a:r>
            <a:endParaRPr lang="en-US" sz="1200" dirty="0">
              <a:solidFill>
                <a:schemeClr val="bg1"/>
              </a:solidFill>
              <a:latin typeface="Arial" panose="020B0604020202020204" pitchFamily="34" charset="0"/>
              <a:cs typeface="Arial" panose="020B0604020202020204" pitchFamily="34" charset="0"/>
            </a:endParaRPr>
          </a:p>
        </p:txBody>
      </p:sp>
      <p:sp>
        <p:nvSpPr>
          <p:cNvPr id="43" name="TextBox 47"/>
          <p:cNvSpPr txBox="1"/>
          <p:nvPr/>
        </p:nvSpPr>
        <p:spPr>
          <a:xfrm>
            <a:off x="4579200" y="4693559"/>
            <a:ext cx="3033597" cy="830997"/>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Filled the missing values by fetching real-time data from Wikipedia such that the percentage of missing values for “cast” column has changed to 6.8% from 9.4%</a:t>
            </a:r>
            <a:endParaRPr lang="en-US" sz="1200" dirty="0">
              <a:solidFill>
                <a:schemeClr val="bg1"/>
              </a:solidFill>
              <a:latin typeface="Arial" panose="020B0604020202020204" pitchFamily="34" charset="0"/>
              <a:cs typeface="Arial" panose="020B0604020202020204" pitchFamily="34" charset="0"/>
            </a:endParaRPr>
          </a:p>
        </p:txBody>
      </p:sp>
      <p:sp>
        <p:nvSpPr>
          <p:cNvPr id="44" name="TextBox 47"/>
          <p:cNvSpPr txBox="1"/>
          <p:nvPr/>
        </p:nvSpPr>
        <p:spPr>
          <a:xfrm>
            <a:off x="7931426" y="4693559"/>
            <a:ext cx="3033597" cy="830997"/>
          </a:xfrm>
          <a:prstGeom prst="rect">
            <a:avLst/>
          </a:prstGeom>
          <a:noFill/>
        </p:spPr>
        <p:txBody>
          <a:bodyPr wrap="square" rtlCol="0">
            <a:spAutoFit/>
          </a:bodyPr>
          <a:lstStyle/>
          <a:p>
            <a:pPr algn="ctr"/>
            <a:r>
              <a:rPr lang="en-US" sz="1200" dirty="0">
                <a:solidFill>
                  <a:schemeClr val="bg1"/>
                </a:solidFill>
                <a:latin typeface="Arial" panose="020B0604020202020204" pitchFamily="34" charset="0"/>
                <a:cs typeface="Arial" panose="020B0604020202020204" pitchFamily="34" charset="0"/>
              </a:rPr>
              <a:t>Filled the missing values by fetching real-time data from Wikipedia such that the percentage of missing values for “country” column has changed to 7.0% from 9.4%</a:t>
            </a: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pic>
        <p:nvPicPr>
          <p:cNvPr id="13" name="Picture Placeholder 12"/>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5658" b="5658"/>
          <a:stretch>
            <a:fillRect/>
          </a:stretch>
        </p:blipFill>
        <p:spPr>
          <a:xfrm>
            <a:off x="1076325" y="1676400"/>
            <a:ext cx="3241675" cy="2879725"/>
          </a:xfrm>
        </p:spPr>
      </p:pic>
      <p:pic>
        <p:nvPicPr>
          <p:cNvPr id="14" name="Picture Placeholder 12"/>
          <p:cNvPicPr>
            <a:picLocks noChangeAspect="1"/>
          </p:cNvPicPr>
          <p:nvPr/>
        </p:nvPicPr>
        <p:blipFill>
          <a:blip r:embed="rId3">
            <a:extLst>
              <a:ext uri="{28A0092B-C50C-407E-A947-70E740481C1C}">
                <a14:useLocalDpi xmlns:a14="http://schemas.microsoft.com/office/drawing/2010/main" val="0"/>
              </a:ext>
            </a:extLst>
          </a:blip>
          <a:srcRect t="5884" b="5884"/>
          <a:stretch>
            <a:fillRect/>
          </a:stretch>
        </p:blipFill>
        <p:spPr>
          <a:xfrm>
            <a:off x="4475162" y="1676400"/>
            <a:ext cx="3241675" cy="2879725"/>
          </a:xfrm>
          <a:prstGeom prst="rect">
            <a:avLst/>
          </a:prstGeom>
        </p:spPr>
      </p:pic>
      <p:pic>
        <p:nvPicPr>
          <p:cNvPr id="15" name="Picture Placeholder 12"/>
          <p:cNvPicPr>
            <a:picLocks noChangeAspect="1"/>
          </p:cNvPicPr>
          <p:nvPr/>
        </p:nvPicPr>
        <p:blipFill>
          <a:blip r:embed="rId4">
            <a:extLst>
              <a:ext uri="{28A0092B-C50C-407E-A947-70E740481C1C}">
                <a14:useLocalDpi xmlns:a14="http://schemas.microsoft.com/office/drawing/2010/main" val="0"/>
              </a:ext>
            </a:extLst>
          </a:blip>
          <a:srcRect t="5884" b="5884"/>
          <a:stretch>
            <a:fillRect/>
          </a:stretch>
        </p:blipFill>
        <p:spPr>
          <a:xfrm>
            <a:off x="7831137" y="1684550"/>
            <a:ext cx="3241675" cy="2879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7"/>
          <p:cNvSpPr txBox="1"/>
          <p:nvPr/>
        </p:nvSpPr>
        <p:spPr>
          <a:xfrm>
            <a:off x="2020542" y="5823144"/>
            <a:ext cx="3033597" cy="461665"/>
          </a:xfrm>
          <a:prstGeom prst="rect">
            <a:avLst/>
          </a:prstGeom>
          <a:noFill/>
        </p:spPr>
        <p:txBody>
          <a:bodyPr wrap="square" rtlCol="0">
            <a:spAutoFit/>
          </a:bodyPr>
          <a:lstStyle/>
          <a:p>
            <a:pPr algn="ctr"/>
            <a:r>
              <a:rPr lang="en-PH" sz="1200" dirty="0">
                <a:solidFill>
                  <a:schemeClr val="bg1"/>
                </a:solidFill>
                <a:latin typeface="Open Sans" panose="020B0606030504020204" pitchFamily="34" charset="0"/>
                <a:cs typeface="Arial" panose="020B0604020202020204" pitchFamily="34" charset="0"/>
              </a:rPr>
              <a:t>Depiction of number of Movies vs TV Shows</a:t>
            </a: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2" name="TextBox 47"/>
          <p:cNvSpPr txBox="1"/>
          <p:nvPr/>
        </p:nvSpPr>
        <p:spPr>
          <a:xfrm>
            <a:off x="7627200" y="5823144"/>
            <a:ext cx="3033597" cy="461665"/>
          </a:xfrm>
          <a:prstGeom prst="rect">
            <a:avLst/>
          </a:prstGeom>
          <a:noFill/>
        </p:spPr>
        <p:txBody>
          <a:bodyPr wrap="square" rtlCol="0">
            <a:spAutoFit/>
          </a:bodyPr>
          <a:lstStyle/>
          <a:p>
            <a:pPr algn="ctr"/>
            <a:r>
              <a:rPr lang="en-PH" sz="1200" dirty="0">
                <a:solidFill>
                  <a:schemeClr val="bg1"/>
                </a:solidFill>
                <a:latin typeface="Open Sans" panose="020B0606030504020204" pitchFamily="34" charset="0"/>
                <a:cs typeface="Arial" panose="020B0604020202020204" pitchFamily="34" charset="0"/>
              </a:rPr>
              <a:t>Visualization to show the addition of Monthly Content over the Years</a:t>
            </a:r>
            <a:endParaRPr lang="en-US" sz="1200" dirty="0">
              <a:solidFill>
                <a:schemeClr val="bg1"/>
              </a:solidFill>
              <a:latin typeface="Arial" panose="020B0604020202020204" pitchFamily="34" charset="0"/>
              <a:cs typeface="Arial" panose="020B0604020202020204"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7502" y="1435183"/>
            <a:ext cx="5019676" cy="42557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983" y="1435700"/>
            <a:ext cx="5148262" cy="42552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Box 47"/>
          <p:cNvSpPr txBox="1"/>
          <p:nvPr/>
        </p:nvSpPr>
        <p:spPr>
          <a:xfrm>
            <a:off x="1083366" y="5823144"/>
            <a:ext cx="4631634" cy="646331"/>
          </a:xfrm>
          <a:prstGeom prst="rect">
            <a:avLst/>
          </a:prstGeom>
          <a:noFill/>
        </p:spPr>
        <p:txBody>
          <a:bodyPr wrap="square" rtlCol="0">
            <a:spAutoFit/>
          </a:bodyPr>
          <a:lstStyle/>
          <a:p>
            <a:pPr algn="ctr"/>
            <a:r>
              <a:rPr lang="en-US" sz="1200" dirty="0">
                <a:solidFill>
                  <a:srgbClr val="ECECEC"/>
                </a:solidFill>
                <a:latin typeface="Söhne"/>
              </a:rPr>
              <a:t>B</a:t>
            </a:r>
            <a:r>
              <a:rPr lang="en-US" sz="1200" b="0" i="0" dirty="0">
                <a:solidFill>
                  <a:srgbClr val="ECECEC"/>
                </a:solidFill>
                <a:effectLst/>
                <a:latin typeface="Söhne"/>
              </a:rPr>
              <a:t>ar chart titled "Top 10 Countries Producing Netflix Content," showing the United States as the leading producer with over 2000 titles, followed by India and the United Kingdom.</a:t>
            </a:r>
            <a:endParaRPr lang="en-US" sz="1200" dirty="0">
              <a:solidFill>
                <a:schemeClr val="bg1"/>
              </a:solidFill>
              <a:latin typeface="Arial" panose="020B0604020202020204" pitchFamily="34" charset="0"/>
              <a:cs typeface="Arial" panose="020B0604020202020204" pitchFamily="34" charset="0"/>
            </a:endParaRPr>
          </a:p>
        </p:txBody>
      </p:sp>
      <p:grpSp>
        <p:nvGrpSpPr>
          <p:cNvPr id="20" name="Grupo 19"/>
          <p:cNvGrpSpPr/>
          <p:nvPr/>
        </p:nvGrpSpPr>
        <p:grpSpPr>
          <a:xfrm>
            <a:off x="10406955" y="294187"/>
            <a:ext cx="1370708" cy="372563"/>
            <a:chOff x="10406955" y="294187"/>
            <a:chExt cx="1370708" cy="372563"/>
          </a:xfrm>
        </p:grpSpPr>
        <p:pic>
          <p:nvPicPr>
            <p:cNvPr id="21" name="Picture 2" descr="Netflix smileu profile icon&quot; by Norbert-Sloth | Redbubble"/>
            <p:cNvPicPr>
              <a:picLocks noChangeAspect="1" noChangeArrowheads="1"/>
            </p:cNvPicPr>
            <p:nvPr/>
          </p:nvPicPr>
          <p:blipFill>
            <a:blip r:embed="rId1"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2" name="Triángulo isósceles 21"/>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Search"/>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4" name="Bell"/>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28" name="Elipse 27"/>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endParaRPr lang="en-US" sz="1200" dirty="0"/>
            </a:p>
          </p:txBody>
        </p:sp>
      </p:grpSp>
      <p:sp>
        <p:nvSpPr>
          <p:cNvPr id="2" name="TextBox 47"/>
          <p:cNvSpPr txBox="1"/>
          <p:nvPr/>
        </p:nvSpPr>
        <p:spPr>
          <a:xfrm>
            <a:off x="6211957" y="5823144"/>
            <a:ext cx="5441879" cy="1015663"/>
          </a:xfrm>
          <a:prstGeom prst="rect">
            <a:avLst/>
          </a:prstGeom>
          <a:noFill/>
        </p:spPr>
        <p:txBody>
          <a:bodyPr wrap="square" rtlCol="0">
            <a:spAutoFit/>
          </a:bodyPr>
          <a:lstStyle/>
          <a:p>
            <a:pPr algn="ctr"/>
            <a:r>
              <a:rPr lang="en-US" sz="1200" dirty="0">
                <a:solidFill>
                  <a:srgbClr val="ECECEC"/>
                </a:solidFill>
                <a:latin typeface="Söhne"/>
              </a:rPr>
              <a:t>H</a:t>
            </a:r>
            <a:r>
              <a:rPr lang="en-US" sz="1200" b="0" i="0" dirty="0">
                <a:solidFill>
                  <a:srgbClr val="ECECEC"/>
                </a:solidFill>
                <a:effectLst/>
                <a:latin typeface="Söhne"/>
              </a:rPr>
              <a:t>orizontal bar chart showing the "Counts of Unique Values" in different content categories on Netflix, with 'Documentaries' and 'International TV Shows' being the most common.</a:t>
            </a:r>
            <a:endParaRPr lang="en-US" sz="1200" b="0" i="0" dirty="0">
              <a:solidFill>
                <a:srgbClr val="ECECEC"/>
              </a:solidFill>
              <a:effectLst/>
              <a:latin typeface="Söhne"/>
            </a:endParaRPr>
          </a:p>
          <a:p>
            <a:br>
              <a:rPr lang="en-US" sz="1200" dirty="0"/>
            </a:br>
            <a:endParaRPr lang="en-US" sz="1200" dirty="0">
              <a:solidFill>
                <a:schemeClr val="bg1"/>
              </a:solidFill>
              <a:latin typeface="Arial" panose="020B0604020202020204" pitchFamily="34" charset="0"/>
              <a:cs typeface="Arial" panose="020B0604020202020204" pitchFamily="34" charset="0"/>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85377" y="1842882"/>
            <a:ext cx="2792286" cy="35037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4034" y="1435183"/>
            <a:ext cx="5080054" cy="42552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400248"/>
            <a:ext cx="5714999" cy="429013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5644</Words>
  <Application>WPS Presentation</Application>
  <PresentationFormat>Widescreen</PresentationFormat>
  <Paragraphs>203</Paragraphs>
  <Slides>16</Slides>
  <Notes>0</Notes>
  <HiddenSlides>0</HiddenSlides>
  <MMClips>2</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16</vt:i4>
      </vt:variant>
    </vt:vector>
  </HeadingPairs>
  <TitlesOfParts>
    <vt:vector size="31" baseType="lpstr">
      <vt:lpstr>Arial</vt:lpstr>
      <vt:lpstr>SimSun</vt:lpstr>
      <vt:lpstr>Wingdings</vt:lpstr>
      <vt:lpstr>Bebas Neue</vt:lpstr>
      <vt:lpstr>Segoe Print</vt:lpstr>
      <vt:lpstr>Helvetica</vt:lpstr>
      <vt:lpstr>Helvetica Neue Medium</vt:lpstr>
      <vt:lpstr>Open Sans</vt:lpstr>
      <vt:lpstr>Söhne</vt:lpstr>
      <vt:lpstr>Lato</vt:lpstr>
      <vt:lpstr>Roboto</vt:lpstr>
      <vt:lpstr>Calibri</vt:lpstr>
      <vt:lpstr>Microsoft YaHei</vt:lpstr>
      <vt:lpstr>Arial Unicode MS</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pv437</cp:lastModifiedBy>
  <cp:revision>134</cp:revision>
  <dcterms:created xsi:type="dcterms:W3CDTF">2021-04-28T10:44:00Z</dcterms:created>
  <dcterms:modified xsi:type="dcterms:W3CDTF">2024-02-22T08:53:37Z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4DBF248CC9D646B48EBDE4F316E66322</vt:lpwstr>
  </property>
  <property fmtid="{D5CDD505-2E9C-101B-9397-08002B2CF9AE}" pid="3" name="KSOProductBuildVer">
    <vt:lpwstr>1033-11.2.0.11225</vt:lpwstr>
  </property>
</Properties>
</file>